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5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4FFF"/>
    <a:srgbClr val="FEC024"/>
    <a:srgbClr val="F7F06B"/>
    <a:srgbClr val="F8CF6A"/>
    <a:srgbClr val="FF0000"/>
    <a:srgbClr val="E1FFE1"/>
    <a:srgbClr val="FF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3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14.wmf"/><Relationship Id="rId11" Type="http://schemas.openxmlformats.org/officeDocument/2006/relationships/image" Target="../media/image18.wmf"/><Relationship Id="rId5" Type="http://schemas.openxmlformats.org/officeDocument/2006/relationships/image" Target="../media/image6.wmf"/><Relationship Id="rId10" Type="http://schemas.openxmlformats.org/officeDocument/2006/relationships/image" Target="../media/image17.wmf"/><Relationship Id="rId4" Type="http://schemas.openxmlformats.org/officeDocument/2006/relationships/image" Target="../media/image5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C272AC-4843-449C-98B7-E8555EB860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2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1.wmf"/><Relationship Id="rId28" Type="http://schemas.openxmlformats.org/officeDocument/2006/relationships/image" Target="../media/image13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11.bin"/><Relationship Id="rId27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15.wmf"/><Relationship Id="rId26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19.bin"/><Relationship Id="rId24" Type="http://schemas.openxmlformats.org/officeDocument/2006/relationships/oleObject" Target="../embeddings/oleObject26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image" Target="../media/image17.wmf"/><Relationship Id="rId28" Type="http://schemas.openxmlformats.org/officeDocument/2006/relationships/image" Target="../media/image13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4.wmf"/><Relationship Id="rId22" Type="http://schemas.openxmlformats.org/officeDocument/2006/relationships/oleObject" Target="../embeddings/oleObject25.bin"/><Relationship Id="rId27" Type="http://schemas.openxmlformats.org/officeDocument/2006/relationships/oleObject" Target="../embeddings/oleObject2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2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1981200" y="6613526"/>
            <a:ext cx="8261350" cy="244475"/>
            <a:chOff x="288" y="4166"/>
            <a:chExt cx="5204" cy="154"/>
          </a:xfrm>
        </p:grpSpPr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3408" y="4166"/>
              <a:ext cx="20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>
                  <a:solidFill>
                    <a:schemeClr val="bg1"/>
                  </a:solidFill>
                </a:rPr>
                <a:t>Greg Kelly, Hanford High School, Richland, Washington</a:t>
              </a:r>
            </a:p>
          </p:txBody>
        </p:sp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288" y="4166"/>
              <a:ext cx="110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>
                  <a:solidFill>
                    <a:schemeClr val="bg1"/>
                  </a:solidFill>
                </a:rPr>
                <a:t>Photo by Vickie Kelly,  2001</a:t>
              </a:r>
            </a:p>
          </p:txBody>
        </p:sp>
      </p:grp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812925" y="6132513"/>
            <a:ext cx="448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London Bridge, Lake Havasu City, Arizona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889126" y="420689"/>
            <a:ext cx="46673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3.3  </a:t>
            </a:r>
            <a:r>
              <a:rPr lang="en-US" dirty="0"/>
              <a:t>Derivatives of Trig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88" name="Group 76"/>
          <p:cNvGrpSpPr>
            <a:grpSpLocks/>
          </p:cNvGrpSpPr>
          <p:nvPr/>
        </p:nvGrpSpPr>
        <p:grpSpPr bwMode="auto">
          <a:xfrm>
            <a:off x="7696200" y="2286000"/>
            <a:ext cx="1295400" cy="2667000"/>
            <a:chOff x="3888" y="1440"/>
            <a:chExt cx="816" cy="1680"/>
          </a:xfrm>
        </p:grpSpPr>
        <p:graphicFrame>
          <p:nvGraphicFramePr>
            <p:cNvPr id="90159" name="Object 47"/>
            <p:cNvGraphicFramePr>
              <a:graphicFrameLocks noChangeAspect="1"/>
            </p:cNvGraphicFramePr>
            <p:nvPr/>
          </p:nvGraphicFramePr>
          <p:xfrm>
            <a:off x="4511" y="2927"/>
            <a:ext cx="193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73" name="Equation" r:id="rId3" imgW="139680" imgH="139680" progId="Equation.DSMT4">
                    <p:embed/>
                  </p:oleObj>
                </mc:Choice>
                <mc:Fallback>
                  <p:oleObj name="Equation" r:id="rId3" imgW="139680" imgH="139680" progId="Equation.DSMT4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1" y="2927"/>
                          <a:ext cx="193" cy="1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0182" name="Oval 70"/>
            <p:cNvSpPr>
              <a:spLocks noChangeArrowheads="1"/>
            </p:cNvSpPr>
            <p:nvPr/>
          </p:nvSpPr>
          <p:spPr bwMode="auto">
            <a:xfrm>
              <a:off x="3888" y="1440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83" name="Oval 71"/>
          <p:cNvSpPr>
            <a:spLocks noChangeArrowheads="1"/>
          </p:cNvSpPr>
          <p:nvPr/>
        </p:nvSpPr>
        <p:spPr bwMode="auto">
          <a:xfrm>
            <a:off x="7696200" y="22860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87" name="Group 75"/>
          <p:cNvGrpSpPr>
            <a:grpSpLocks/>
          </p:cNvGrpSpPr>
          <p:nvPr/>
        </p:nvGrpSpPr>
        <p:grpSpPr bwMode="auto">
          <a:xfrm>
            <a:off x="6172200" y="1371600"/>
            <a:ext cx="2819400" cy="2971800"/>
            <a:chOff x="2928" y="864"/>
            <a:chExt cx="1776" cy="1872"/>
          </a:xfrm>
        </p:grpSpPr>
        <p:graphicFrame>
          <p:nvGraphicFramePr>
            <p:cNvPr id="90157" name="Object 45"/>
            <p:cNvGraphicFramePr>
              <a:graphicFrameLocks noChangeAspect="1"/>
            </p:cNvGraphicFramePr>
            <p:nvPr/>
          </p:nvGraphicFramePr>
          <p:xfrm>
            <a:off x="4475" y="2191"/>
            <a:ext cx="229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74" name="Equation" r:id="rId5" imgW="164880" imgH="393480" progId="Equation.DSMT4">
                    <p:embed/>
                  </p:oleObj>
                </mc:Choice>
                <mc:Fallback>
                  <p:oleObj name="Equation" r:id="rId5" imgW="164880" imgH="393480" progId="Equation.DSMT4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5" y="2191"/>
                          <a:ext cx="229" cy="5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0180" name="Oval 68"/>
            <p:cNvSpPr>
              <a:spLocks noChangeArrowheads="1"/>
            </p:cNvSpPr>
            <p:nvPr/>
          </p:nvSpPr>
          <p:spPr bwMode="auto">
            <a:xfrm>
              <a:off x="2928" y="864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81" name="Oval 69"/>
          <p:cNvSpPr>
            <a:spLocks noChangeArrowheads="1"/>
          </p:cNvSpPr>
          <p:nvPr/>
        </p:nvSpPr>
        <p:spPr bwMode="auto">
          <a:xfrm>
            <a:off x="6172200" y="13716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86" name="Group 74"/>
          <p:cNvGrpSpPr>
            <a:grpSpLocks/>
          </p:cNvGrpSpPr>
          <p:nvPr/>
        </p:nvGrpSpPr>
        <p:grpSpPr bwMode="auto">
          <a:xfrm>
            <a:off x="4724400" y="2286001"/>
            <a:ext cx="4267200" cy="1076325"/>
            <a:chOff x="2016" y="1440"/>
            <a:chExt cx="2688" cy="678"/>
          </a:xfrm>
        </p:grpSpPr>
        <p:graphicFrame>
          <p:nvGraphicFramePr>
            <p:cNvPr id="90155" name="Object 43"/>
            <p:cNvGraphicFramePr>
              <a:graphicFrameLocks noChangeAspect="1"/>
            </p:cNvGraphicFramePr>
            <p:nvPr/>
          </p:nvGraphicFramePr>
          <p:xfrm>
            <a:off x="4528" y="1872"/>
            <a:ext cx="17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75" name="Equation" r:id="rId7" imgW="126720" imgH="177480" progId="Equation.DSMT4">
                    <p:embed/>
                  </p:oleObj>
                </mc:Choice>
                <mc:Fallback>
                  <p:oleObj name="Equation" r:id="rId7" imgW="126720" imgH="177480" progId="Equation.DSMT4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8" y="1872"/>
                          <a:ext cx="176" cy="2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0178" name="Oval 66"/>
            <p:cNvSpPr>
              <a:spLocks noChangeArrowheads="1"/>
            </p:cNvSpPr>
            <p:nvPr/>
          </p:nvSpPr>
          <p:spPr bwMode="auto">
            <a:xfrm>
              <a:off x="2016" y="1440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79" name="Oval 67"/>
          <p:cNvSpPr>
            <a:spLocks noChangeArrowheads="1"/>
          </p:cNvSpPr>
          <p:nvPr/>
        </p:nvSpPr>
        <p:spPr bwMode="auto">
          <a:xfrm>
            <a:off x="4724400" y="22860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85" name="Group 73"/>
          <p:cNvGrpSpPr>
            <a:grpSpLocks/>
          </p:cNvGrpSpPr>
          <p:nvPr/>
        </p:nvGrpSpPr>
        <p:grpSpPr bwMode="auto">
          <a:xfrm>
            <a:off x="3276600" y="1878014"/>
            <a:ext cx="5797550" cy="1779587"/>
            <a:chOff x="1104" y="1183"/>
            <a:chExt cx="3652" cy="1121"/>
          </a:xfrm>
        </p:grpSpPr>
        <p:graphicFrame>
          <p:nvGraphicFramePr>
            <p:cNvPr id="90153" name="Object 41"/>
            <p:cNvGraphicFramePr>
              <a:graphicFrameLocks noChangeAspect="1"/>
            </p:cNvGraphicFramePr>
            <p:nvPr/>
          </p:nvGraphicFramePr>
          <p:xfrm>
            <a:off x="4368" y="1183"/>
            <a:ext cx="388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76" name="Equation" r:id="rId9" imgW="279360" imgH="393480" progId="Equation.DSMT4">
                    <p:embed/>
                  </p:oleObj>
                </mc:Choice>
                <mc:Fallback>
                  <p:oleObj name="Equation" r:id="rId9" imgW="279360" imgH="393480" progId="Equation.DSMT4">
                    <p:embed/>
                    <p:pic>
                      <p:nvPicPr>
                        <p:cNvPr id="0" name="Picture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1183"/>
                          <a:ext cx="388" cy="5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0176" name="Oval 64"/>
            <p:cNvSpPr>
              <a:spLocks noChangeArrowheads="1"/>
            </p:cNvSpPr>
            <p:nvPr/>
          </p:nvSpPr>
          <p:spPr bwMode="auto">
            <a:xfrm>
              <a:off x="1104" y="2016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77" name="Oval 65"/>
          <p:cNvSpPr>
            <a:spLocks noChangeArrowheads="1"/>
          </p:cNvSpPr>
          <p:nvPr/>
        </p:nvSpPr>
        <p:spPr bwMode="auto">
          <a:xfrm>
            <a:off x="3276600" y="32004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84" name="Group 72"/>
          <p:cNvGrpSpPr>
            <a:grpSpLocks/>
          </p:cNvGrpSpPr>
          <p:nvPr/>
        </p:nvGrpSpPr>
        <p:grpSpPr bwMode="auto">
          <a:xfrm>
            <a:off x="1905000" y="1447800"/>
            <a:ext cx="7132638" cy="1295400"/>
            <a:chOff x="240" y="912"/>
            <a:chExt cx="4493" cy="816"/>
          </a:xfrm>
        </p:grpSpPr>
        <p:graphicFrame>
          <p:nvGraphicFramePr>
            <p:cNvPr id="90151" name="Object 39"/>
            <p:cNvGraphicFramePr>
              <a:graphicFrameLocks noChangeAspect="1"/>
            </p:cNvGraphicFramePr>
            <p:nvPr/>
          </p:nvGraphicFramePr>
          <p:xfrm>
            <a:off x="4416" y="912"/>
            <a:ext cx="317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77" name="Equation" r:id="rId11" imgW="228600" imgH="139680" progId="Equation.DSMT4">
                    <p:embed/>
                  </p:oleObj>
                </mc:Choice>
                <mc:Fallback>
                  <p:oleObj name="Equation" r:id="rId11" imgW="228600" imgH="139680" progId="Equation.DSMT4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912"/>
                          <a:ext cx="317" cy="1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0174" name="Oval 62"/>
            <p:cNvSpPr>
              <a:spLocks noChangeArrowheads="1"/>
            </p:cNvSpPr>
            <p:nvPr/>
          </p:nvSpPr>
          <p:spPr bwMode="auto">
            <a:xfrm>
              <a:off x="240" y="1440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75" name="Oval 63"/>
          <p:cNvSpPr>
            <a:spLocks noChangeArrowheads="1"/>
          </p:cNvSpPr>
          <p:nvPr/>
        </p:nvSpPr>
        <p:spPr bwMode="auto">
          <a:xfrm>
            <a:off x="1905000" y="22860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33" name="Group 21"/>
          <p:cNvGrpSpPr>
            <a:grpSpLocks/>
          </p:cNvGrpSpPr>
          <p:nvPr/>
        </p:nvGrpSpPr>
        <p:grpSpPr bwMode="auto">
          <a:xfrm>
            <a:off x="2138363" y="1503364"/>
            <a:ext cx="5867400" cy="1997075"/>
            <a:chOff x="387" y="947"/>
            <a:chExt cx="3696" cy="1258"/>
          </a:xfrm>
        </p:grpSpPr>
        <p:sp>
          <p:nvSpPr>
            <p:cNvPr id="90134" name="Line 22"/>
            <p:cNvSpPr>
              <a:spLocks noChangeShapeType="1"/>
            </p:cNvSpPr>
            <p:nvPr/>
          </p:nvSpPr>
          <p:spPr bwMode="auto">
            <a:xfrm>
              <a:off x="387" y="1571"/>
              <a:ext cx="36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35" name="Freeform 23"/>
            <p:cNvSpPr>
              <a:spLocks/>
            </p:cNvSpPr>
            <p:nvPr/>
          </p:nvSpPr>
          <p:spPr bwMode="auto">
            <a:xfrm>
              <a:off x="2232" y="947"/>
              <a:ext cx="1" cy="125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258"/>
                </a:cxn>
              </a:cxnLst>
              <a:rect l="0" t="0" r="r" b="b"/>
              <a:pathLst>
                <a:path w="1" h="1258">
                  <a:moveTo>
                    <a:pt x="1" y="0"/>
                  </a:moveTo>
                  <a:lnTo>
                    <a:pt x="0" y="125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36" name="Freeform 24"/>
            <p:cNvSpPr>
              <a:spLocks/>
            </p:cNvSpPr>
            <p:nvPr/>
          </p:nvSpPr>
          <p:spPr bwMode="auto">
            <a:xfrm>
              <a:off x="468" y="1511"/>
              <a:ext cx="1" cy="117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0" y="0"/>
                </a:cxn>
              </a:cxnLst>
              <a:rect l="0" t="0" r="r" b="b"/>
              <a:pathLst>
                <a:path w="1" h="117">
                  <a:moveTo>
                    <a:pt x="0" y="117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37" name="Freeform 25"/>
            <p:cNvSpPr>
              <a:spLocks/>
            </p:cNvSpPr>
            <p:nvPr/>
          </p:nvSpPr>
          <p:spPr bwMode="auto">
            <a:xfrm>
              <a:off x="1056" y="1514"/>
              <a:ext cx="1" cy="120"/>
            </a:xfrm>
            <a:custGeom>
              <a:avLst/>
              <a:gdLst/>
              <a:ahLst/>
              <a:cxnLst>
                <a:cxn ang="0">
                  <a:pos x="0" y="120"/>
                </a:cxn>
                <a:cxn ang="0">
                  <a:pos x="0" y="0"/>
                </a:cxn>
              </a:cxnLst>
              <a:rect l="0" t="0" r="r" b="b"/>
              <a:pathLst>
                <a:path w="1" h="120">
                  <a:moveTo>
                    <a:pt x="0" y="12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38" name="Freeform 26"/>
            <p:cNvSpPr>
              <a:spLocks/>
            </p:cNvSpPr>
            <p:nvPr/>
          </p:nvSpPr>
          <p:spPr bwMode="auto">
            <a:xfrm>
              <a:off x="1644" y="1514"/>
              <a:ext cx="1" cy="120"/>
            </a:xfrm>
            <a:custGeom>
              <a:avLst/>
              <a:gdLst/>
              <a:ahLst/>
              <a:cxnLst>
                <a:cxn ang="0">
                  <a:pos x="0" y="120"/>
                </a:cxn>
                <a:cxn ang="0">
                  <a:pos x="0" y="0"/>
                </a:cxn>
              </a:cxnLst>
              <a:rect l="0" t="0" r="r" b="b"/>
              <a:pathLst>
                <a:path w="1" h="120">
                  <a:moveTo>
                    <a:pt x="0" y="12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39" name="Freeform 27"/>
            <p:cNvSpPr>
              <a:spLocks/>
            </p:cNvSpPr>
            <p:nvPr/>
          </p:nvSpPr>
          <p:spPr bwMode="auto">
            <a:xfrm>
              <a:off x="2823" y="1514"/>
              <a:ext cx="1" cy="114"/>
            </a:xfrm>
            <a:custGeom>
              <a:avLst/>
              <a:gdLst/>
              <a:ahLst/>
              <a:cxnLst>
                <a:cxn ang="0">
                  <a:pos x="0" y="114"/>
                </a:cxn>
                <a:cxn ang="0">
                  <a:pos x="0" y="0"/>
                </a:cxn>
              </a:cxnLst>
              <a:rect l="0" t="0" r="r" b="b"/>
              <a:pathLst>
                <a:path w="1" h="114">
                  <a:moveTo>
                    <a:pt x="0" y="11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40" name="Freeform 28"/>
            <p:cNvSpPr>
              <a:spLocks/>
            </p:cNvSpPr>
            <p:nvPr/>
          </p:nvSpPr>
          <p:spPr bwMode="auto">
            <a:xfrm>
              <a:off x="3408" y="1514"/>
              <a:ext cx="1" cy="114"/>
            </a:xfrm>
            <a:custGeom>
              <a:avLst/>
              <a:gdLst/>
              <a:ahLst/>
              <a:cxnLst>
                <a:cxn ang="0">
                  <a:pos x="0" y="114"/>
                </a:cxn>
                <a:cxn ang="0">
                  <a:pos x="0" y="0"/>
                </a:cxn>
              </a:cxnLst>
              <a:rect l="0" t="0" r="r" b="b"/>
              <a:pathLst>
                <a:path w="1" h="114">
                  <a:moveTo>
                    <a:pt x="0" y="11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41" name="Freeform 29"/>
            <p:cNvSpPr>
              <a:spLocks/>
            </p:cNvSpPr>
            <p:nvPr/>
          </p:nvSpPr>
          <p:spPr bwMode="auto">
            <a:xfrm>
              <a:off x="3999" y="1515"/>
              <a:ext cx="1" cy="122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0" y="0"/>
                </a:cxn>
              </a:cxnLst>
              <a:rect l="0" t="0" r="r" b="b"/>
              <a:pathLst>
                <a:path w="1" h="122">
                  <a:moveTo>
                    <a:pt x="0" y="12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42" name="Freeform 30"/>
            <p:cNvSpPr>
              <a:spLocks/>
            </p:cNvSpPr>
            <p:nvPr/>
          </p:nvSpPr>
          <p:spPr bwMode="auto">
            <a:xfrm>
              <a:off x="2175" y="2159"/>
              <a:ext cx="1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7" y="0"/>
                </a:cxn>
              </a:cxnLst>
              <a:rect l="0" t="0" r="r" b="b"/>
              <a:pathLst>
                <a:path w="117" h="1">
                  <a:moveTo>
                    <a:pt x="0" y="0"/>
                  </a:moveTo>
                  <a:lnTo>
                    <a:pt x="11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43" name="Freeform 31"/>
            <p:cNvSpPr>
              <a:spLocks/>
            </p:cNvSpPr>
            <p:nvPr/>
          </p:nvSpPr>
          <p:spPr bwMode="auto">
            <a:xfrm>
              <a:off x="2172" y="986"/>
              <a:ext cx="11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17" y="0"/>
                </a:cxn>
              </a:cxnLst>
              <a:rect l="0" t="0" r="r" b="b"/>
              <a:pathLst>
                <a:path w="117" h="3">
                  <a:moveTo>
                    <a:pt x="0" y="3"/>
                  </a:moveTo>
                  <a:lnTo>
                    <a:pt x="11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15" name="Freeform 3"/>
          <p:cNvSpPr>
            <a:spLocks/>
          </p:cNvSpPr>
          <p:nvPr/>
        </p:nvSpPr>
        <p:spPr bwMode="auto">
          <a:xfrm>
            <a:off x="2138363" y="1550989"/>
            <a:ext cx="5867400" cy="1874837"/>
          </a:xfrm>
          <a:custGeom>
            <a:avLst/>
            <a:gdLst/>
            <a:ahLst/>
            <a:cxnLst>
              <a:cxn ang="0">
                <a:pos x="0" y="594"/>
              </a:cxn>
              <a:cxn ang="0">
                <a:pos x="96" y="690"/>
              </a:cxn>
              <a:cxn ang="0">
                <a:pos x="243" y="833"/>
              </a:cxn>
              <a:cxn ang="0">
                <a:pos x="455" y="1005"/>
              </a:cxn>
              <a:cxn ang="0">
                <a:pos x="671" y="1127"/>
              </a:cxn>
              <a:cxn ang="0">
                <a:pos x="912" y="1179"/>
              </a:cxn>
              <a:cxn ang="0">
                <a:pos x="1139" y="1140"/>
              </a:cxn>
              <a:cxn ang="0">
                <a:pos x="1386" y="1007"/>
              </a:cxn>
              <a:cxn ang="0">
                <a:pos x="1586" y="842"/>
              </a:cxn>
              <a:cxn ang="0">
                <a:pos x="1736" y="701"/>
              </a:cxn>
              <a:cxn ang="0">
                <a:pos x="1845" y="594"/>
              </a:cxn>
              <a:cxn ang="0">
                <a:pos x="2031" y="410"/>
              </a:cxn>
              <a:cxn ang="0">
                <a:pos x="2213" y="249"/>
              </a:cxn>
              <a:cxn ang="0">
                <a:pos x="2402" y="116"/>
              </a:cxn>
              <a:cxn ang="0">
                <a:pos x="2592" y="30"/>
              </a:cxn>
              <a:cxn ang="0">
                <a:pos x="2796" y="3"/>
              </a:cxn>
              <a:cxn ang="0">
                <a:pos x="3008" y="50"/>
              </a:cxn>
              <a:cxn ang="0">
                <a:pos x="3215" y="164"/>
              </a:cxn>
              <a:cxn ang="0">
                <a:pos x="3374" y="285"/>
              </a:cxn>
              <a:cxn ang="0">
                <a:pos x="3504" y="405"/>
              </a:cxn>
              <a:cxn ang="0">
                <a:pos x="3594" y="491"/>
              </a:cxn>
              <a:cxn ang="0">
                <a:pos x="3696" y="594"/>
              </a:cxn>
            </a:cxnLst>
            <a:rect l="0" t="0" r="r" b="b"/>
            <a:pathLst>
              <a:path w="3696" h="1181">
                <a:moveTo>
                  <a:pt x="0" y="594"/>
                </a:moveTo>
                <a:cubicBezTo>
                  <a:pt x="28" y="622"/>
                  <a:pt x="56" y="650"/>
                  <a:pt x="96" y="690"/>
                </a:cubicBezTo>
                <a:cubicBezTo>
                  <a:pt x="136" y="730"/>
                  <a:pt x="183" y="780"/>
                  <a:pt x="243" y="833"/>
                </a:cubicBezTo>
                <a:cubicBezTo>
                  <a:pt x="303" y="886"/>
                  <a:pt x="384" y="956"/>
                  <a:pt x="455" y="1005"/>
                </a:cubicBezTo>
                <a:cubicBezTo>
                  <a:pt x="526" y="1054"/>
                  <a:pt x="595" y="1098"/>
                  <a:pt x="671" y="1127"/>
                </a:cubicBezTo>
                <a:cubicBezTo>
                  <a:pt x="747" y="1156"/>
                  <a:pt x="834" y="1177"/>
                  <a:pt x="912" y="1179"/>
                </a:cubicBezTo>
                <a:cubicBezTo>
                  <a:pt x="990" y="1181"/>
                  <a:pt x="1060" y="1169"/>
                  <a:pt x="1139" y="1140"/>
                </a:cubicBezTo>
                <a:cubicBezTo>
                  <a:pt x="1218" y="1111"/>
                  <a:pt x="1312" y="1057"/>
                  <a:pt x="1386" y="1007"/>
                </a:cubicBezTo>
                <a:cubicBezTo>
                  <a:pt x="1460" y="957"/>
                  <a:pt x="1528" y="893"/>
                  <a:pt x="1586" y="842"/>
                </a:cubicBezTo>
                <a:cubicBezTo>
                  <a:pt x="1644" y="791"/>
                  <a:pt x="1693" y="742"/>
                  <a:pt x="1736" y="701"/>
                </a:cubicBezTo>
                <a:cubicBezTo>
                  <a:pt x="1779" y="660"/>
                  <a:pt x="1796" y="642"/>
                  <a:pt x="1845" y="594"/>
                </a:cubicBezTo>
                <a:cubicBezTo>
                  <a:pt x="1894" y="546"/>
                  <a:pt x="1970" y="467"/>
                  <a:pt x="2031" y="410"/>
                </a:cubicBezTo>
                <a:cubicBezTo>
                  <a:pt x="2092" y="353"/>
                  <a:pt x="2151" y="298"/>
                  <a:pt x="2213" y="249"/>
                </a:cubicBezTo>
                <a:cubicBezTo>
                  <a:pt x="2275" y="200"/>
                  <a:pt x="2339" y="152"/>
                  <a:pt x="2402" y="116"/>
                </a:cubicBezTo>
                <a:cubicBezTo>
                  <a:pt x="2465" y="80"/>
                  <a:pt x="2526" y="49"/>
                  <a:pt x="2592" y="30"/>
                </a:cubicBezTo>
                <a:cubicBezTo>
                  <a:pt x="2658" y="11"/>
                  <a:pt x="2727" y="0"/>
                  <a:pt x="2796" y="3"/>
                </a:cubicBezTo>
                <a:cubicBezTo>
                  <a:pt x="2865" y="6"/>
                  <a:pt x="2938" y="23"/>
                  <a:pt x="3008" y="50"/>
                </a:cubicBezTo>
                <a:cubicBezTo>
                  <a:pt x="3078" y="77"/>
                  <a:pt x="3154" y="125"/>
                  <a:pt x="3215" y="164"/>
                </a:cubicBezTo>
                <a:cubicBezTo>
                  <a:pt x="3276" y="203"/>
                  <a:pt x="3326" y="245"/>
                  <a:pt x="3374" y="285"/>
                </a:cubicBezTo>
                <a:cubicBezTo>
                  <a:pt x="3422" y="325"/>
                  <a:pt x="3467" y="371"/>
                  <a:pt x="3504" y="405"/>
                </a:cubicBezTo>
                <a:cubicBezTo>
                  <a:pt x="3541" y="439"/>
                  <a:pt x="3562" y="460"/>
                  <a:pt x="3594" y="491"/>
                </a:cubicBezTo>
                <a:cubicBezTo>
                  <a:pt x="3626" y="522"/>
                  <a:pt x="3675" y="573"/>
                  <a:pt x="3696" y="594"/>
                </a:cubicBezTo>
              </a:path>
            </a:pathLst>
          </a:custGeom>
          <a:noFill/>
          <a:ln w="2222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9" name="Freeform 7"/>
          <p:cNvSpPr>
            <a:spLocks/>
          </p:cNvSpPr>
          <p:nvPr/>
        </p:nvSpPr>
        <p:spPr bwMode="auto">
          <a:xfrm>
            <a:off x="2133601" y="1558925"/>
            <a:ext cx="5876925" cy="1866900"/>
          </a:xfrm>
          <a:custGeom>
            <a:avLst/>
            <a:gdLst/>
            <a:ahLst/>
            <a:cxnLst>
              <a:cxn ang="0">
                <a:pos x="0" y="1174"/>
              </a:cxn>
              <a:cxn ang="0">
                <a:pos x="150" y="1159"/>
              </a:cxn>
              <a:cxn ang="0">
                <a:pos x="342" y="1078"/>
              </a:cxn>
              <a:cxn ang="0">
                <a:pos x="483" y="988"/>
              </a:cxn>
              <a:cxn ang="0">
                <a:pos x="627" y="871"/>
              </a:cxn>
              <a:cxn ang="0">
                <a:pos x="777" y="736"/>
              </a:cxn>
              <a:cxn ang="0">
                <a:pos x="924" y="592"/>
              </a:cxn>
              <a:cxn ang="0">
                <a:pos x="1068" y="448"/>
              </a:cxn>
              <a:cxn ang="0">
                <a:pos x="1215" y="310"/>
              </a:cxn>
              <a:cxn ang="0">
                <a:pos x="1404" y="160"/>
              </a:cxn>
              <a:cxn ang="0">
                <a:pos x="1575" y="58"/>
              </a:cxn>
              <a:cxn ang="0">
                <a:pos x="1734" y="13"/>
              </a:cxn>
              <a:cxn ang="0">
                <a:pos x="1917" y="4"/>
              </a:cxn>
              <a:cxn ang="0">
                <a:pos x="2070" y="40"/>
              </a:cxn>
              <a:cxn ang="0">
                <a:pos x="2211" y="109"/>
              </a:cxn>
              <a:cxn ang="0">
                <a:pos x="2376" y="220"/>
              </a:cxn>
              <a:cxn ang="0">
                <a:pos x="2508" y="331"/>
              </a:cxn>
              <a:cxn ang="0">
                <a:pos x="2643" y="463"/>
              </a:cxn>
              <a:cxn ang="0">
                <a:pos x="2781" y="595"/>
              </a:cxn>
              <a:cxn ang="0">
                <a:pos x="2901" y="715"/>
              </a:cxn>
              <a:cxn ang="0">
                <a:pos x="3045" y="850"/>
              </a:cxn>
              <a:cxn ang="0">
                <a:pos x="3216" y="988"/>
              </a:cxn>
              <a:cxn ang="0">
                <a:pos x="3345" y="1072"/>
              </a:cxn>
              <a:cxn ang="0">
                <a:pos x="3474" y="1141"/>
              </a:cxn>
              <a:cxn ang="0">
                <a:pos x="3606" y="1171"/>
              </a:cxn>
              <a:cxn ang="0">
                <a:pos x="3702" y="1171"/>
              </a:cxn>
            </a:cxnLst>
            <a:rect l="0" t="0" r="r" b="b"/>
            <a:pathLst>
              <a:path w="3702" h="1176">
                <a:moveTo>
                  <a:pt x="0" y="1174"/>
                </a:moveTo>
                <a:cubicBezTo>
                  <a:pt x="25" y="1172"/>
                  <a:pt x="93" y="1175"/>
                  <a:pt x="150" y="1159"/>
                </a:cubicBezTo>
                <a:cubicBezTo>
                  <a:pt x="207" y="1143"/>
                  <a:pt x="287" y="1107"/>
                  <a:pt x="342" y="1078"/>
                </a:cubicBezTo>
                <a:cubicBezTo>
                  <a:pt x="397" y="1049"/>
                  <a:pt x="436" y="1022"/>
                  <a:pt x="483" y="988"/>
                </a:cubicBezTo>
                <a:cubicBezTo>
                  <a:pt x="530" y="954"/>
                  <a:pt x="578" y="913"/>
                  <a:pt x="627" y="871"/>
                </a:cubicBezTo>
                <a:cubicBezTo>
                  <a:pt x="676" y="829"/>
                  <a:pt x="728" y="782"/>
                  <a:pt x="777" y="736"/>
                </a:cubicBezTo>
                <a:cubicBezTo>
                  <a:pt x="826" y="690"/>
                  <a:pt x="875" y="640"/>
                  <a:pt x="924" y="592"/>
                </a:cubicBezTo>
                <a:cubicBezTo>
                  <a:pt x="973" y="544"/>
                  <a:pt x="1020" y="495"/>
                  <a:pt x="1068" y="448"/>
                </a:cubicBezTo>
                <a:cubicBezTo>
                  <a:pt x="1116" y="401"/>
                  <a:pt x="1159" y="358"/>
                  <a:pt x="1215" y="310"/>
                </a:cubicBezTo>
                <a:cubicBezTo>
                  <a:pt x="1271" y="262"/>
                  <a:pt x="1344" y="202"/>
                  <a:pt x="1404" y="160"/>
                </a:cubicBezTo>
                <a:cubicBezTo>
                  <a:pt x="1464" y="118"/>
                  <a:pt x="1520" y="83"/>
                  <a:pt x="1575" y="58"/>
                </a:cubicBezTo>
                <a:cubicBezTo>
                  <a:pt x="1630" y="33"/>
                  <a:pt x="1677" y="22"/>
                  <a:pt x="1734" y="13"/>
                </a:cubicBezTo>
                <a:cubicBezTo>
                  <a:pt x="1791" y="4"/>
                  <a:pt x="1861" y="0"/>
                  <a:pt x="1917" y="4"/>
                </a:cubicBezTo>
                <a:cubicBezTo>
                  <a:pt x="1973" y="8"/>
                  <a:pt x="2021" y="23"/>
                  <a:pt x="2070" y="40"/>
                </a:cubicBezTo>
                <a:cubicBezTo>
                  <a:pt x="2119" y="57"/>
                  <a:pt x="2160" y="79"/>
                  <a:pt x="2211" y="109"/>
                </a:cubicBezTo>
                <a:cubicBezTo>
                  <a:pt x="2262" y="139"/>
                  <a:pt x="2327" y="183"/>
                  <a:pt x="2376" y="220"/>
                </a:cubicBezTo>
                <a:cubicBezTo>
                  <a:pt x="2425" y="257"/>
                  <a:pt x="2463" y="291"/>
                  <a:pt x="2508" y="331"/>
                </a:cubicBezTo>
                <a:cubicBezTo>
                  <a:pt x="2553" y="371"/>
                  <a:pt x="2598" y="419"/>
                  <a:pt x="2643" y="463"/>
                </a:cubicBezTo>
                <a:cubicBezTo>
                  <a:pt x="2688" y="507"/>
                  <a:pt x="2738" y="553"/>
                  <a:pt x="2781" y="595"/>
                </a:cubicBezTo>
                <a:cubicBezTo>
                  <a:pt x="2824" y="637"/>
                  <a:pt x="2857" y="673"/>
                  <a:pt x="2901" y="715"/>
                </a:cubicBezTo>
                <a:cubicBezTo>
                  <a:pt x="2945" y="757"/>
                  <a:pt x="2993" y="805"/>
                  <a:pt x="3045" y="850"/>
                </a:cubicBezTo>
                <a:cubicBezTo>
                  <a:pt x="3097" y="895"/>
                  <a:pt x="3166" y="951"/>
                  <a:pt x="3216" y="988"/>
                </a:cubicBezTo>
                <a:cubicBezTo>
                  <a:pt x="3266" y="1025"/>
                  <a:pt x="3302" y="1047"/>
                  <a:pt x="3345" y="1072"/>
                </a:cubicBezTo>
                <a:cubicBezTo>
                  <a:pt x="3388" y="1097"/>
                  <a:pt x="3431" y="1125"/>
                  <a:pt x="3474" y="1141"/>
                </a:cubicBezTo>
                <a:cubicBezTo>
                  <a:pt x="3517" y="1157"/>
                  <a:pt x="3568" y="1166"/>
                  <a:pt x="3606" y="1171"/>
                </a:cubicBezTo>
                <a:cubicBezTo>
                  <a:pt x="3644" y="1176"/>
                  <a:pt x="3682" y="1171"/>
                  <a:pt x="3702" y="1171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44" name="Text Box 32"/>
          <p:cNvSpPr txBox="1">
            <a:spLocks noChangeArrowheads="1"/>
          </p:cNvSpPr>
          <p:nvPr/>
        </p:nvSpPr>
        <p:spPr bwMode="auto">
          <a:xfrm>
            <a:off x="2041525" y="268288"/>
            <a:ext cx="3067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Consider the function</a:t>
            </a:r>
          </a:p>
        </p:txBody>
      </p:sp>
      <p:graphicFrame>
        <p:nvGraphicFramePr>
          <p:cNvPr id="90145" name="Object 33"/>
          <p:cNvGraphicFramePr>
            <a:graphicFrameLocks noChangeAspect="1"/>
          </p:cNvGraphicFramePr>
          <p:nvPr/>
        </p:nvGraphicFramePr>
        <p:xfrm>
          <a:off x="5257801" y="228600"/>
          <a:ext cx="15081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78" name="Equation" r:id="rId13" imgW="685800" imgH="253800" progId="Equation.DSMT4">
                  <p:embed/>
                </p:oleObj>
              </mc:Choice>
              <mc:Fallback>
                <p:oleObj name="Equation" r:id="rId13" imgW="685800" imgH="2538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1" y="228600"/>
                        <a:ext cx="1508125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46" name="Text Box 34"/>
          <p:cNvSpPr txBox="1">
            <a:spLocks noChangeArrowheads="1"/>
          </p:cNvSpPr>
          <p:nvPr/>
        </p:nvSpPr>
        <p:spPr bwMode="auto">
          <a:xfrm>
            <a:off x="2117725" y="801688"/>
            <a:ext cx="514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 could make a graph of the slope:</a:t>
            </a:r>
          </a:p>
        </p:txBody>
      </p:sp>
      <p:grpSp>
        <p:nvGrpSpPr>
          <p:cNvPr id="90166" name="Group 54"/>
          <p:cNvGrpSpPr>
            <a:grpSpLocks/>
          </p:cNvGrpSpPr>
          <p:nvPr/>
        </p:nvGrpSpPr>
        <p:grpSpPr bwMode="auto">
          <a:xfrm>
            <a:off x="8610601" y="609600"/>
            <a:ext cx="1508125" cy="4572000"/>
            <a:chOff x="4464" y="384"/>
            <a:chExt cx="950" cy="2880"/>
          </a:xfrm>
        </p:grpSpPr>
        <p:graphicFrame>
          <p:nvGraphicFramePr>
            <p:cNvPr id="90147" name="Object 35"/>
            <p:cNvGraphicFramePr>
              <a:graphicFrameLocks noChangeAspect="1"/>
            </p:cNvGraphicFramePr>
            <p:nvPr/>
          </p:nvGraphicFramePr>
          <p:xfrm>
            <a:off x="4563" y="437"/>
            <a:ext cx="17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79" name="Equation" r:id="rId15" imgW="126720" imgH="177480" progId="Equation.DSMT4">
                    <p:embed/>
                  </p:oleObj>
                </mc:Choice>
                <mc:Fallback>
                  <p:oleObj name="Equation" r:id="rId15" imgW="126720" imgH="177480" progId="Equation.DSMT4">
                    <p:embed/>
                    <p:pic>
                      <p:nvPicPr>
                        <p:cNvPr id="0" name="Picture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3" y="437"/>
                          <a:ext cx="176" cy="2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0148" name="Text Box 36"/>
            <p:cNvSpPr txBox="1">
              <a:spLocks noChangeArrowheads="1"/>
            </p:cNvSpPr>
            <p:nvPr/>
          </p:nvSpPr>
          <p:spPr bwMode="auto">
            <a:xfrm>
              <a:off x="4838" y="409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slope</a:t>
              </a:r>
            </a:p>
          </p:txBody>
        </p:sp>
        <p:sp>
          <p:nvSpPr>
            <p:cNvPr id="90149" name="Line 37"/>
            <p:cNvSpPr>
              <a:spLocks noChangeShapeType="1"/>
            </p:cNvSpPr>
            <p:nvPr/>
          </p:nvSpPr>
          <p:spPr bwMode="auto">
            <a:xfrm>
              <a:off x="4800" y="384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50" name="Line 38"/>
            <p:cNvSpPr>
              <a:spLocks noChangeShapeType="1"/>
            </p:cNvSpPr>
            <p:nvPr/>
          </p:nvSpPr>
          <p:spPr bwMode="auto">
            <a:xfrm>
              <a:off x="4464" y="76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0152" name="Object 40"/>
          <p:cNvGraphicFramePr>
            <a:graphicFrameLocks noChangeAspect="1"/>
          </p:cNvGraphicFramePr>
          <p:nvPr/>
        </p:nvGraphicFramePr>
        <p:xfrm>
          <a:off x="9302750" y="1384300"/>
          <a:ext cx="4191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80" name="Equation" r:id="rId17" imgW="190440" imgH="164880" progId="Equation.DSMT4">
                  <p:embed/>
                </p:oleObj>
              </mc:Choice>
              <mc:Fallback>
                <p:oleObj name="Equation" r:id="rId17" imgW="190440" imgH="16488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0" y="1384300"/>
                        <a:ext cx="41910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4" name="Object 42"/>
          <p:cNvGraphicFramePr>
            <a:graphicFrameLocks noChangeAspect="1"/>
          </p:cNvGraphicFramePr>
          <p:nvPr/>
        </p:nvGraphicFramePr>
        <p:xfrm>
          <a:off x="9474200" y="2133601"/>
          <a:ext cx="279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81" name="Equation" r:id="rId19" imgW="126720" imgH="177480" progId="Equation.DSMT4">
                  <p:embed/>
                </p:oleObj>
              </mc:Choice>
              <mc:Fallback>
                <p:oleObj name="Equation" r:id="rId19" imgW="126720" imgH="17748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4200" y="2133601"/>
                        <a:ext cx="279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6" name="Object 44"/>
          <p:cNvGraphicFramePr>
            <a:graphicFrameLocks noChangeAspect="1"/>
          </p:cNvGraphicFramePr>
          <p:nvPr/>
        </p:nvGraphicFramePr>
        <p:xfrm>
          <a:off x="9490075" y="2984500"/>
          <a:ext cx="1968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82" name="Equation" r:id="rId20" imgW="88560" imgH="164880" progId="Equation.DSMT4">
                  <p:embed/>
                </p:oleObj>
              </mc:Choice>
              <mc:Fallback>
                <p:oleObj name="Equation" r:id="rId20" imgW="88560" imgH="16488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0075" y="2984500"/>
                        <a:ext cx="19685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58" name="Object 46"/>
          <p:cNvGraphicFramePr>
            <a:graphicFrameLocks noChangeAspect="1"/>
          </p:cNvGraphicFramePr>
          <p:nvPr/>
        </p:nvGraphicFramePr>
        <p:xfrm>
          <a:off x="9474200" y="3733801"/>
          <a:ext cx="279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83" name="Equation" r:id="rId22" imgW="126720" imgH="177480" progId="Equation.DSMT4">
                  <p:embed/>
                </p:oleObj>
              </mc:Choice>
              <mc:Fallback>
                <p:oleObj name="Equation" r:id="rId22" imgW="126720" imgH="177480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4200" y="3733801"/>
                        <a:ext cx="279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60" name="Object 48"/>
          <p:cNvGraphicFramePr>
            <a:graphicFrameLocks noChangeAspect="1"/>
          </p:cNvGraphicFramePr>
          <p:nvPr/>
        </p:nvGraphicFramePr>
        <p:xfrm>
          <a:off x="9302750" y="4583114"/>
          <a:ext cx="4191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84" name="Equation" r:id="rId24" imgW="190440" imgH="164880" progId="Equation.DSMT4">
                  <p:embed/>
                </p:oleObj>
              </mc:Choice>
              <mc:Fallback>
                <p:oleObj name="Equation" r:id="rId24" imgW="190440" imgH="1648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0" y="4583114"/>
                        <a:ext cx="4191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61" name="Oval 49"/>
          <p:cNvSpPr>
            <a:spLocks noChangeArrowheads="1"/>
          </p:cNvSpPr>
          <p:nvPr/>
        </p:nvSpPr>
        <p:spPr bwMode="auto">
          <a:xfrm>
            <a:off x="2108201" y="3390901"/>
            <a:ext cx="55563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62" name="Oval 50"/>
          <p:cNvSpPr>
            <a:spLocks noChangeArrowheads="1"/>
          </p:cNvSpPr>
          <p:nvPr/>
        </p:nvSpPr>
        <p:spPr bwMode="auto">
          <a:xfrm>
            <a:off x="3581401" y="2466976"/>
            <a:ext cx="55563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63" name="Oval 51"/>
          <p:cNvSpPr>
            <a:spLocks noChangeArrowheads="1"/>
          </p:cNvSpPr>
          <p:nvPr/>
        </p:nvSpPr>
        <p:spPr bwMode="auto">
          <a:xfrm>
            <a:off x="5041901" y="1535113"/>
            <a:ext cx="55563" cy="55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64" name="Oval 52"/>
          <p:cNvSpPr>
            <a:spLocks noChangeArrowheads="1"/>
          </p:cNvSpPr>
          <p:nvPr/>
        </p:nvSpPr>
        <p:spPr bwMode="auto">
          <a:xfrm>
            <a:off x="6505576" y="2466976"/>
            <a:ext cx="55563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65" name="Oval 53"/>
          <p:cNvSpPr>
            <a:spLocks noChangeArrowheads="1"/>
          </p:cNvSpPr>
          <p:nvPr/>
        </p:nvSpPr>
        <p:spPr bwMode="auto">
          <a:xfrm>
            <a:off x="7977188" y="3390901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67" name="Text Box 55"/>
          <p:cNvSpPr txBox="1">
            <a:spLocks noChangeArrowheads="1"/>
          </p:cNvSpPr>
          <p:nvPr/>
        </p:nvSpPr>
        <p:spPr bwMode="auto">
          <a:xfrm>
            <a:off x="2041526" y="4038600"/>
            <a:ext cx="3675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Now we connect the dots!</a:t>
            </a:r>
          </a:p>
        </p:txBody>
      </p:sp>
      <p:sp>
        <p:nvSpPr>
          <p:cNvPr id="90168" name="Text Box 56"/>
          <p:cNvSpPr txBox="1">
            <a:spLocks noChangeArrowheads="1"/>
          </p:cNvSpPr>
          <p:nvPr/>
        </p:nvSpPr>
        <p:spPr bwMode="auto">
          <a:xfrm>
            <a:off x="2041526" y="4535488"/>
            <a:ext cx="521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The resulting curve is a cosine curve.</a:t>
            </a:r>
          </a:p>
        </p:txBody>
      </p:sp>
      <p:grpSp>
        <p:nvGrpSpPr>
          <p:cNvPr id="90173" name="Group 61"/>
          <p:cNvGrpSpPr>
            <a:grpSpLocks/>
          </p:cNvGrpSpPr>
          <p:nvPr/>
        </p:nvGrpSpPr>
        <p:grpSpPr bwMode="auto">
          <a:xfrm>
            <a:off x="3657600" y="5334000"/>
            <a:ext cx="2667000" cy="990600"/>
            <a:chOff x="1344" y="3360"/>
            <a:chExt cx="1680" cy="624"/>
          </a:xfrm>
        </p:grpSpPr>
        <p:sp>
          <p:nvSpPr>
            <p:cNvPr id="90170" name="Rectangle 58"/>
            <p:cNvSpPr>
              <a:spLocks noChangeArrowheads="1"/>
            </p:cNvSpPr>
            <p:nvPr/>
          </p:nvSpPr>
          <p:spPr bwMode="auto">
            <a:xfrm>
              <a:off x="1344" y="3360"/>
              <a:ext cx="1680" cy="624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0169" name="Object 57"/>
            <p:cNvGraphicFramePr>
              <a:graphicFrameLocks noChangeAspect="1"/>
            </p:cNvGraphicFramePr>
            <p:nvPr/>
          </p:nvGraphicFramePr>
          <p:xfrm>
            <a:off x="1457" y="3391"/>
            <a:ext cx="1494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85" name="Equation" r:id="rId25" imgW="1079280" imgH="393480" progId="Equation.DSMT4">
                    <p:embed/>
                  </p:oleObj>
                </mc:Choice>
                <mc:Fallback>
                  <p:oleObj name="Equation" r:id="rId25" imgW="1079280" imgH="393480" progId="Equation.DSMT4">
                    <p:embed/>
                    <p:pic>
                      <p:nvPicPr>
                        <p:cNvPr id="0" name="Picture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7" y="3391"/>
                          <a:ext cx="1494" cy="5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0172" name="Object 60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86" name="Equation" r:id="rId27" imgW="190440" imgH="139680" progId="Equation.DSMT4">
                  <p:embed/>
                </p:oleObj>
              </mc:Choice>
              <mc:Fallback>
                <p:oleObj name="Equation" r:id="rId27" imgW="190440" imgH="139680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0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9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9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0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0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83" grpId="0" animBg="1"/>
      <p:bldP spid="90181" grpId="0" animBg="1"/>
      <p:bldP spid="90179" grpId="0" animBg="1"/>
      <p:bldP spid="90177" grpId="0" animBg="1"/>
      <p:bldP spid="90175" grpId="0" animBg="1"/>
      <p:bldP spid="90115" grpId="0" animBg="1"/>
      <p:bldP spid="90119" grpId="0" animBg="1"/>
      <p:bldP spid="90146" grpId="0" autoUpdateAnimBg="0"/>
      <p:bldP spid="90161" grpId="0" animBg="1"/>
      <p:bldP spid="90162" grpId="0" animBg="1"/>
      <p:bldP spid="90163" grpId="0" animBg="1"/>
      <p:bldP spid="90164" grpId="0" animBg="1"/>
      <p:bldP spid="90165" grpId="0" animBg="1"/>
      <p:bldP spid="90167" grpId="0" autoUpdateAnimBg="0"/>
      <p:bldP spid="9016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256" name="Group 72"/>
          <p:cNvGrpSpPr>
            <a:grpSpLocks/>
          </p:cNvGrpSpPr>
          <p:nvPr/>
        </p:nvGrpSpPr>
        <p:grpSpPr bwMode="auto">
          <a:xfrm>
            <a:off x="7696200" y="3200400"/>
            <a:ext cx="1295400" cy="1752600"/>
            <a:chOff x="3888" y="2016"/>
            <a:chExt cx="816" cy="1104"/>
          </a:xfrm>
        </p:grpSpPr>
        <p:graphicFrame>
          <p:nvGraphicFramePr>
            <p:cNvPr id="93233" name="Object 49"/>
            <p:cNvGraphicFramePr>
              <a:graphicFrameLocks noChangeAspect="1"/>
            </p:cNvGraphicFramePr>
            <p:nvPr/>
          </p:nvGraphicFramePr>
          <p:xfrm>
            <a:off x="4511" y="2927"/>
            <a:ext cx="193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50" name="Equation" r:id="rId3" imgW="139680" imgH="139680" progId="Equation.DSMT4">
                    <p:embed/>
                  </p:oleObj>
                </mc:Choice>
                <mc:Fallback>
                  <p:oleObj name="Equation" r:id="rId3" imgW="139680" imgH="139680" progId="Equation.DSMT4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1" y="2927"/>
                          <a:ext cx="193" cy="1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234" name="Oval 50"/>
            <p:cNvSpPr>
              <a:spLocks noChangeArrowheads="1"/>
            </p:cNvSpPr>
            <p:nvPr/>
          </p:nvSpPr>
          <p:spPr bwMode="auto">
            <a:xfrm>
              <a:off x="3888" y="2016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235" name="Oval 51"/>
          <p:cNvSpPr>
            <a:spLocks noChangeArrowheads="1"/>
          </p:cNvSpPr>
          <p:nvPr/>
        </p:nvSpPr>
        <p:spPr bwMode="auto">
          <a:xfrm>
            <a:off x="7696200" y="32004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255" name="Group 71"/>
          <p:cNvGrpSpPr>
            <a:grpSpLocks/>
          </p:cNvGrpSpPr>
          <p:nvPr/>
        </p:nvGrpSpPr>
        <p:grpSpPr bwMode="auto">
          <a:xfrm>
            <a:off x="6172200" y="2286000"/>
            <a:ext cx="2819400" cy="2057400"/>
            <a:chOff x="2928" y="1440"/>
            <a:chExt cx="1776" cy="1296"/>
          </a:xfrm>
        </p:grpSpPr>
        <p:graphicFrame>
          <p:nvGraphicFramePr>
            <p:cNvPr id="93237" name="Object 53"/>
            <p:cNvGraphicFramePr>
              <a:graphicFrameLocks noChangeAspect="1"/>
            </p:cNvGraphicFramePr>
            <p:nvPr/>
          </p:nvGraphicFramePr>
          <p:xfrm>
            <a:off x="4475" y="2191"/>
            <a:ext cx="229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51" name="Equation" r:id="rId5" imgW="164880" imgH="393480" progId="Equation.DSMT4">
                    <p:embed/>
                  </p:oleObj>
                </mc:Choice>
                <mc:Fallback>
                  <p:oleObj name="Equation" r:id="rId5" imgW="164880" imgH="393480" progId="Equation.DSMT4">
                    <p:embed/>
                    <p:pic>
                      <p:nvPicPr>
                        <p:cNvPr id="0" name="Picture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5" y="2191"/>
                          <a:ext cx="229" cy="5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238" name="Oval 54"/>
            <p:cNvSpPr>
              <a:spLocks noChangeArrowheads="1"/>
            </p:cNvSpPr>
            <p:nvPr/>
          </p:nvSpPr>
          <p:spPr bwMode="auto">
            <a:xfrm>
              <a:off x="2928" y="1440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239" name="Oval 55"/>
          <p:cNvSpPr>
            <a:spLocks noChangeArrowheads="1"/>
          </p:cNvSpPr>
          <p:nvPr/>
        </p:nvSpPr>
        <p:spPr bwMode="auto">
          <a:xfrm>
            <a:off x="6172200" y="22860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254" name="Group 70"/>
          <p:cNvGrpSpPr>
            <a:grpSpLocks/>
          </p:cNvGrpSpPr>
          <p:nvPr/>
        </p:nvGrpSpPr>
        <p:grpSpPr bwMode="auto">
          <a:xfrm>
            <a:off x="4724400" y="1371601"/>
            <a:ext cx="4267200" cy="1990725"/>
            <a:chOff x="2016" y="864"/>
            <a:chExt cx="2688" cy="1254"/>
          </a:xfrm>
        </p:grpSpPr>
        <p:graphicFrame>
          <p:nvGraphicFramePr>
            <p:cNvPr id="93241" name="Object 57"/>
            <p:cNvGraphicFramePr>
              <a:graphicFrameLocks noChangeAspect="1"/>
            </p:cNvGraphicFramePr>
            <p:nvPr/>
          </p:nvGraphicFramePr>
          <p:xfrm>
            <a:off x="4528" y="1872"/>
            <a:ext cx="17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52" name="Equation" r:id="rId7" imgW="126720" imgH="177480" progId="Equation.DSMT4">
                    <p:embed/>
                  </p:oleObj>
                </mc:Choice>
                <mc:Fallback>
                  <p:oleObj name="Equation" r:id="rId7" imgW="126720" imgH="177480" progId="Equation.DSMT4">
                    <p:embed/>
                    <p:pic>
                      <p:nvPicPr>
                        <p:cNvPr id="0" name="Picture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8" y="1872"/>
                          <a:ext cx="176" cy="2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242" name="Oval 58"/>
            <p:cNvSpPr>
              <a:spLocks noChangeArrowheads="1"/>
            </p:cNvSpPr>
            <p:nvPr/>
          </p:nvSpPr>
          <p:spPr bwMode="auto">
            <a:xfrm>
              <a:off x="2016" y="864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243" name="Oval 59"/>
          <p:cNvSpPr>
            <a:spLocks noChangeArrowheads="1"/>
          </p:cNvSpPr>
          <p:nvPr/>
        </p:nvSpPr>
        <p:spPr bwMode="auto">
          <a:xfrm>
            <a:off x="4724400" y="13716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253" name="Group 69"/>
          <p:cNvGrpSpPr>
            <a:grpSpLocks/>
          </p:cNvGrpSpPr>
          <p:nvPr/>
        </p:nvGrpSpPr>
        <p:grpSpPr bwMode="auto">
          <a:xfrm>
            <a:off x="3276600" y="1878014"/>
            <a:ext cx="5797550" cy="865187"/>
            <a:chOff x="1104" y="1183"/>
            <a:chExt cx="3652" cy="545"/>
          </a:xfrm>
        </p:grpSpPr>
        <p:graphicFrame>
          <p:nvGraphicFramePr>
            <p:cNvPr id="93245" name="Object 61"/>
            <p:cNvGraphicFramePr>
              <a:graphicFrameLocks noChangeAspect="1"/>
            </p:cNvGraphicFramePr>
            <p:nvPr/>
          </p:nvGraphicFramePr>
          <p:xfrm>
            <a:off x="4368" y="1183"/>
            <a:ext cx="388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53" name="Equation" r:id="rId9" imgW="279360" imgH="393480" progId="Equation.DSMT4">
                    <p:embed/>
                  </p:oleObj>
                </mc:Choice>
                <mc:Fallback>
                  <p:oleObj name="Equation" r:id="rId9" imgW="279360" imgH="393480" progId="Equation.DSMT4">
                    <p:embed/>
                    <p:pic>
                      <p:nvPicPr>
                        <p:cNvPr id="0" name="Picture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1183"/>
                          <a:ext cx="388" cy="5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246" name="Oval 62"/>
            <p:cNvSpPr>
              <a:spLocks noChangeArrowheads="1"/>
            </p:cNvSpPr>
            <p:nvPr/>
          </p:nvSpPr>
          <p:spPr bwMode="auto">
            <a:xfrm>
              <a:off x="1104" y="1440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247" name="Oval 63"/>
          <p:cNvSpPr>
            <a:spLocks noChangeArrowheads="1"/>
          </p:cNvSpPr>
          <p:nvPr/>
        </p:nvSpPr>
        <p:spPr bwMode="auto">
          <a:xfrm>
            <a:off x="3276600" y="22860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252" name="Group 68"/>
          <p:cNvGrpSpPr>
            <a:grpSpLocks/>
          </p:cNvGrpSpPr>
          <p:nvPr/>
        </p:nvGrpSpPr>
        <p:grpSpPr bwMode="auto">
          <a:xfrm>
            <a:off x="1905000" y="1447800"/>
            <a:ext cx="7132638" cy="2133600"/>
            <a:chOff x="240" y="912"/>
            <a:chExt cx="4493" cy="1344"/>
          </a:xfrm>
        </p:grpSpPr>
        <p:graphicFrame>
          <p:nvGraphicFramePr>
            <p:cNvPr id="93249" name="Object 65"/>
            <p:cNvGraphicFramePr>
              <a:graphicFrameLocks noChangeAspect="1"/>
            </p:cNvGraphicFramePr>
            <p:nvPr/>
          </p:nvGraphicFramePr>
          <p:xfrm>
            <a:off x="4416" y="912"/>
            <a:ext cx="317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54" name="Equation" r:id="rId11" imgW="228600" imgH="139680" progId="Equation.DSMT4">
                    <p:embed/>
                  </p:oleObj>
                </mc:Choice>
                <mc:Fallback>
                  <p:oleObj name="Equation" r:id="rId11" imgW="228600" imgH="139680" progId="Equation.DSMT4">
                    <p:embed/>
                    <p:pic>
                      <p:nvPicPr>
                        <p:cNvPr id="0" name="Picture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912"/>
                          <a:ext cx="317" cy="1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250" name="Oval 66"/>
            <p:cNvSpPr>
              <a:spLocks noChangeArrowheads="1"/>
            </p:cNvSpPr>
            <p:nvPr/>
          </p:nvSpPr>
          <p:spPr bwMode="auto">
            <a:xfrm>
              <a:off x="240" y="1968"/>
              <a:ext cx="384" cy="288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251" name="Oval 67"/>
          <p:cNvSpPr>
            <a:spLocks noChangeArrowheads="1"/>
          </p:cNvSpPr>
          <p:nvPr/>
        </p:nvSpPr>
        <p:spPr bwMode="auto">
          <a:xfrm>
            <a:off x="1905000" y="3124200"/>
            <a:ext cx="609600" cy="457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2138363" y="1503364"/>
            <a:ext cx="5867400" cy="1997075"/>
            <a:chOff x="387" y="947"/>
            <a:chExt cx="3696" cy="1258"/>
          </a:xfrm>
        </p:grpSpPr>
        <p:sp>
          <p:nvSpPr>
            <p:cNvPr id="93187" name="Line 3"/>
            <p:cNvSpPr>
              <a:spLocks noChangeShapeType="1"/>
            </p:cNvSpPr>
            <p:nvPr/>
          </p:nvSpPr>
          <p:spPr bwMode="auto">
            <a:xfrm>
              <a:off x="387" y="1571"/>
              <a:ext cx="36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88" name="Freeform 4"/>
            <p:cNvSpPr>
              <a:spLocks/>
            </p:cNvSpPr>
            <p:nvPr/>
          </p:nvSpPr>
          <p:spPr bwMode="auto">
            <a:xfrm>
              <a:off x="2232" y="947"/>
              <a:ext cx="1" cy="125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258"/>
                </a:cxn>
              </a:cxnLst>
              <a:rect l="0" t="0" r="r" b="b"/>
              <a:pathLst>
                <a:path w="1" h="1258">
                  <a:moveTo>
                    <a:pt x="1" y="0"/>
                  </a:moveTo>
                  <a:lnTo>
                    <a:pt x="0" y="125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189" name="Freeform 5"/>
            <p:cNvSpPr>
              <a:spLocks/>
            </p:cNvSpPr>
            <p:nvPr/>
          </p:nvSpPr>
          <p:spPr bwMode="auto">
            <a:xfrm>
              <a:off x="468" y="1511"/>
              <a:ext cx="1" cy="117"/>
            </a:xfrm>
            <a:custGeom>
              <a:avLst/>
              <a:gdLst/>
              <a:ahLst/>
              <a:cxnLst>
                <a:cxn ang="0">
                  <a:pos x="0" y="117"/>
                </a:cxn>
                <a:cxn ang="0">
                  <a:pos x="0" y="0"/>
                </a:cxn>
              </a:cxnLst>
              <a:rect l="0" t="0" r="r" b="b"/>
              <a:pathLst>
                <a:path w="1" h="117">
                  <a:moveTo>
                    <a:pt x="0" y="117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0" name="Freeform 6"/>
            <p:cNvSpPr>
              <a:spLocks/>
            </p:cNvSpPr>
            <p:nvPr/>
          </p:nvSpPr>
          <p:spPr bwMode="auto">
            <a:xfrm>
              <a:off x="1056" y="1514"/>
              <a:ext cx="1" cy="120"/>
            </a:xfrm>
            <a:custGeom>
              <a:avLst/>
              <a:gdLst/>
              <a:ahLst/>
              <a:cxnLst>
                <a:cxn ang="0">
                  <a:pos x="0" y="120"/>
                </a:cxn>
                <a:cxn ang="0">
                  <a:pos x="0" y="0"/>
                </a:cxn>
              </a:cxnLst>
              <a:rect l="0" t="0" r="r" b="b"/>
              <a:pathLst>
                <a:path w="1" h="120">
                  <a:moveTo>
                    <a:pt x="0" y="12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1" name="Freeform 7"/>
            <p:cNvSpPr>
              <a:spLocks/>
            </p:cNvSpPr>
            <p:nvPr/>
          </p:nvSpPr>
          <p:spPr bwMode="auto">
            <a:xfrm>
              <a:off x="1644" y="1514"/>
              <a:ext cx="1" cy="120"/>
            </a:xfrm>
            <a:custGeom>
              <a:avLst/>
              <a:gdLst/>
              <a:ahLst/>
              <a:cxnLst>
                <a:cxn ang="0">
                  <a:pos x="0" y="120"/>
                </a:cxn>
                <a:cxn ang="0">
                  <a:pos x="0" y="0"/>
                </a:cxn>
              </a:cxnLst>
              <a:rect l="0" t="0" r="r" b="b"/>
              <a:pathLst>
                <a:path w="1" h="120">
                  <a:moveTo>
                    <a:pt x="0" y="12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2" name="Freeform 8"/>
            <p:cNvSpPr>
              <a:spLocks/>
            </p:cNvSpPr>
            <p:nvPr/>
          </p:nvSpPr>
          <p:spPr bwMode="auto">
            <a:xfrm>
              <a:off x="2823" y="1514"/>
              <a:ext cx="1" cy="114"/>
            </a:xfrm>
            <a:custGeom>
              <a:avLst/>
              <a:gdLst/>
              <a:ahLst/>
              <a:cxnLst>
                <a:cxn ang="0">
                  <a:pos x="0" y="114"/>
                </a:cxn>
                <a:cxn ang="0">
                  <a:pos x="0" y="0"/>
                </a:cxn>
              </a:cxnLst>
              <a:rect l="0" t="0" r="r" b="b"/>
              <a:pathLst>
                <a:path w="1" h="114">
                  <a:moveTo>
                    <a:pt x="0" y="11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3" name="Freeform 9"/>
            <p:cNvSpPr>
              <a:spLocks/>
            </p:cNvSpPr>
            <p:nvPr/>
          </p:nvSpPr>
          <p:spPr bwMode="auto">
            <a:xfrm>
              <a:off x="3408" y="1514"/>
              <a:ext cx="1" cy="114"/>
            </a:xfrm>
            <a:custGeom>
              <a:avLst/>
              <a:gdLst/>
              <a:ahLst/>
              <a:cxnLst>
                <a:cxn ang="0">
                  <a:pos x="0" y="114"/>
                </a:cxn>
                <a:cxn ang="0">
                  <a:pos x="0" y="0"/>
                </a:cxn>
              </a:cxnLst>
              <a:rect l="0" t="0" r="r" b="b"/>
              <a:pathLst>
                <a:path w="1" h="114">
                  <a:moveTo>
                    <a:pt x="0" y="114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4" name="Freeform 10"/>
            <p:cNvSpPr>
              <a:spLocks/>
            </p:cNvSpPr>
            <p:nvPr/>
          </p:nvSpPr>
          <p:spPr bwMode="auto">
            <a:xfrm>
              <a:off x="3999" y="1515"/>
              <a:ext cx="1" cy="122"/>
            </a:xfrm>
            <a:custGeom>
              <a:avLst/>
              <a:gdLst/>
              <a:ahLst/>
              <a:cxnLst>
                <a:cxn ang="0">
                  <a:pos x="0" y="122"/>
                </a:cxn>
                <a:cxn ang="0">
                  <a:pos x="0" y="0"/>
                </a:cxn>
              </a:cxnLst>
              <a:rect l="0" t="0" r="r" b="b"/>
              <a:pathLst>
                <a:path w="1" h="122">
                  <a:moveTo>
                    <a:pt x="0" y="122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5" name="Freeform 11"/>
            <p:cNvSpPr>
              <a:spLocks/>
            </p:cNvSpPr>
            <p:nvPr/>
          </p:nvSpPr>
          <p:spPr bwMode="auto">
            <a:xfrm>
              <a:off x="2175" y="2159"/>
              <a:ext cx="117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7" y="0"/>
                </a:cxn>
              </a:cxnLst>
              <a:rect l="0" t="0" r="r" b="b"/>
              <a:pathLst>
                <a:path w="117" h="1">
                  <a:moveTo>
                    <a:pt x="0" y="0"/>
                  </a:moveTo>
                  <a:lnTo>
                    <a:pt x="11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6" name="Freeform 12"/>
            <p:cNvSpPr>
              <a:spLocks/>
            </p:cNvSpPr>
            <p:nvPr/>
          </p:nvSpPr>
          <p:spPr bwMode="auto">
            <a:xfrm>
              <a:off x="2172" y="986"/>
              <a:ext cx="11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17" y="0"/>
                </a:cxn>
              </a:cxnLst>
              <a:rect l="0" t="0" r="r" b="b"/>
              <a:pathLst>
                <a:path w="117" h="3">
                  <a:moveTo>
                    <a:pt x="0" y="3"/>
                  </a:moveTo>
                  <a:lnTo>
                    <a:pt x="117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198" name="Freeform 14"/>
          <p:cNvSpPr>
            <a:spLocks/>
          </p:cNvSpPr>
          <p:nvPr/>
        </p:nvSpPr>
        <p:spPr bwMode="auto">
          <a:xfrm>
            <a:off x="2133601" y="1558925"/>
            <a:ext cx="5876925" cy="1866900"/>
          </a:xfrm>
          <a:custGeom>
            <a:avLst/>
            <a:gdLst/>
            <a:ahLst/>
            <a:cxnLst>
              <a:cxn ang="0">
                <a:pos x="0" y="1174"/>
              </a:cxn>
              <a:cxn ang="0">
                <a:pos x="150" y="1159"/>
              </a:cxn>
              <a:cxn ang="0">
                <a:pos x="342" y="1078"/>
              </a:cxn>
              <a:cxn ang="0">
                <a:pos x="483" y="988"/>
              </a:cxn>
              <a:cxn ang="0">
                <a:pos x="627" y="871"/>
              </a:cxn>
              <a:cxn ang="0">
                <a:pos x="777" y="736"/>
              </a:cxn>
              <a:cxn ang="0">
                <a:pos x="924" y="592"/>
              </a:cxn>
              <a:cxn ang="0">
                <a:pos x="1068" y="448"/>
              </a:cxn>
              <a:cxn ang="0">
                <a:pos x="1215" y="310"/>
              </a:cxn>
              <a:cxn ang="0">
                <a:pos x="1404" y="160"/>
              </a:cxn>
              <a:cxn ang="0">
                <a:pos x="1575" y="58"/>
              </a:cxn>
              <a:cxn ang="0">
                <a:pos x="1734" y="13"/>
              </a:cxn>
              <a:cxn ang="0">
                <a:pos x="1917" y="4"/>
              </a:cxn>
              <a:cxn ang="0">
                <a:pos x="2070" y="40"/>
              </a:cxn>
              <a:cxn ang="0">
                <a:pos x="2211" y="109"/>
              </a:cxn>
              <a:cxn ang="0">
                <a:pos x="2376" y="220"/>
              </a:cxn>
              <a:cxn ang="0">
                <a:pos x="2508" y="331"/>
              </a:cxn>
              <a:cxn ang="0">
                <a:pos x="2643" y="463"/>
              </a:cxn>
              <a:cxn ang="0">
                <a:pos x="2781" y="595"/>
              </a:cxn>
              <a:cxn ang="0">
                <a:pos x="2901" y="715"/>
              </a:cxn>
              <a:cxn ang="0">
                <a:pos x="3045" y="850"/>
              </a:cxn>
              <a:cxn ang="0">
                <a:pos x="3216" y="988"/>
              </a:cxn>
              <a:cxn ang="0">
                <a:pos x="3345" y="1072"/>
              </a:cxn>
              <a:cxn ang="0">
                <a:pos x="3474" y="1141"/>
              </a:cxn>
              <a:cxn ang="0">
                <a:pos x="3606" y="1171"/>
              </a:cxn>
              <a:cxn ang="0">
                <a:pos x="3702" y="1171"/>
              </a:cxn>
            </a:cxnLst>
            <a:rect l="0" t="0" r="r" b="b"/>
            <a:pathLst>
              <a:path w="3702" h="1176">
                <a:moveTo>
                  <a:pt x="0" y="1174"/>
                </a:moveTo>
                <a:cubicBezTo>
                  <a:pt x="25" y="1172"/>
                  <a:pt x="93" y="1175"/>
                  <a:pt x="150" y="1159"/>
                </a:cubicBezTo>
                <a:cubicBezTo>
                  <a:pt x="207" y="1143"/>
                  <a:pt x="287" y="1107"/>
                  <a:pt x="342" y="1078"/>
                </a:cubicBezTo>
                <a:cubicBezTo>
                  <a:pt x="397" y="1049"/>
                  <a:pt x="436" y="1022"/>
                  <a:pt x="483" y="988"/>
                </a:cubicBezTo>
                <a:cubicBezTo>
                  <a:pt x="530" y="954"/>
                  <a:pt x="578" y="913"/>
                  <a:pt x="627" y="871"/>
                </a:cubicBezTo>
                <a:cubicBezTo>
                  <a:pt x="676" y="829"/>
                  <a:pt x="728" y="782"/>
                  <a:pt x="777" y="736"/>
                </a:cubicBezTo>
                <a:cubicBezTo>
                  <a:pt x="826" y="690"/>
                  <a:pt x="875" y="640"/>
                  <a:pt x="924" y="592"/>
                </a:cubicBezTo>
                <a:cubicBezTo>
                  <a:pt x="973" y="544"/>
                  <a:pt x="1020" y="495"/>
                  <a:pt x="1068" y="448"/>
                </a:cubicBezTo>
                <a:cubicBezTo>
                  <a:pt x="1116" y="401"/>
                  <a:pt x="1159" y="358"/>
                  <a:pt x="1215" y="310"/>
                </a:cubicBezTo>
                <a:cubicBezTo>
                  <a:pt x="1271" y="262"/>
                  <a:pt x="1344" y="202"/>
                  <a:pt x="1404" y="160"/>
                </a:cubicBezTo>
                <a:cubicBezTo>
                  <a:pt x="1464" y="118"/>
                  <a:pt x="1520" y="83"/>
                  <a:pt x="1575" y="58"/>
                </a:cubicBezTo>
                <a:cubicBezTo>
                  <a:pt x="1630" y="33"/>
                  <a:pt x="1677" y="22"/>
                  <a:pt x="1734" y="13"/>
                </a:cubicBezTo>
                <a:cubicBezTo>
                  <a:pt x="1791" y="4"/>
                  <a:pt x="1861" y="0"/>
                  <a:pt x="1917" y="4"/>
                </a:cubicBezTo>
                <a:cubicBezTo>
                  <a:pt x="1973" y="8"/>
                  <a:pt x="2021" y="23"/>
                  <a:pt x="2070" y="40"/>
                </a:cubicBezTo>
                <a:cubicBezTo>
                  <a:pt x="2119" y="57"/>
                  <a:pt x="2160" y="79"/>
                  <a:pt x="2211" y="109"/>
                </a:cubicBezTo>
                <a:cubicBezTo>
                  <a:pt x="2262" y="139"/>
                  <a:pt x="2327" y="183"/>
                  <a:pt x="2376" y="220"/>
                </a:cubicBezTo>
                <a:cubicBezTo>
                  <a:pt x="2425" y="257"/>
                  <a:pt x="2463" y="291"/>
                  <a:pt x="2508" y="331"/>
                </a:cubicBezTo>
                <a:cubicBezTo>
                  <a:pt x="2553" y="371"/>
                  <a:pt x="2598" y="419"/>
                  <a:pt x="2643" y="463"/>
                </a:cubicBezTo>
                <a:cubicBezTo>
                  <a:pt x="2688" y="507"/>
                  <a:pt x="2738" y="553"/>
                  <a:pt x="2781" y="595"/>
                </a:cubicBezTo>
                <a:cubicBezTo>
                  <a:pt x="2824" y="637"/>
                  <a:pt x="2857" y="673"/>
                  <a:pt x="2901" y="715"/>
                </a:cubicBezTo>
                <a:cubicBezTo>
                  <a:pt x="2945" y="757"/>
                  <a:pt x="2993" y="805"/>
                  <a:pt x="3045" y="850"/>
                </a:cubicBezTo>
                <a:cubicBezTo>
                  <a:pt x="3097" y="895"/>
                  <a:pt x="3166" y="951"/>
                  <a:pt x="3216" y="988"/>
                </a:cubicBezTo>
                <a:cubicBezTo>
                  <a:pt x="3266" y="1025"/>
                  <a:pt x="3302" y="1047"/>
                  <a:pt x="3345" y="1072"/>
                </a:cubicBezTo>
                <a:cubicBezTo>
                  <a:pt x="3388" y="1097"/>
                  <a:pt x="3431" y="1125"/>
                  <a:pt x="3474" y="1141"/>
                </a:cubicBezTo>
                <a:cubicBezTo>
                  <a:pt x="3517" y="1157"/>
                  <a:pt x="3568" y="1166"/>
                  <a:pt x="3606" y="1171"/>
                </a:cubicBezTo>
                <a:cubicBezTo>
                  <a:pt x="3644" y="1176"/>
                  <a:pt x="3682" y="1171"/>
                  <a:pt x="3702" y="1171"/>
                </a:cubicBezTo>
              </a:path>
            </a:pathLst>
          </a:custGeom>
          <a:noFill/>
          <a:ln w="222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9" name="Freeform 45"/>
          <p:cNvSpPr>
            <a:spLocks/>
          </p:cNvSpPr>
          <p:nvPr/>
        </p:nvSpPr>
        <p:spPr bwMode="auto">
          <a:xfrm>
            <a:off x="2133601" y="1554164"/>
            <a:ext cx="5872163" cy="1862137"/>
          </a:xfrm>
          <a:custGeom>
            <a:avLst/>
            <a:gdLst/>
            <a:ahLst/>
            <a:cxnLst>
              <a:cxn ang="0">
                <a:pos x="0" y="586"/>
              </a:cxn>
              <a:cxn ang="0">
                <a:pos x="123" y="466"/>
              </a:cxn>
              <a:cxn ang="0">
                <a:pos x="243" y="352"/>
              </a:cxn>
              <a:cxn ang="0">
                <a:pos x="399" y="220"/>
              </a:cxn>
              <a:cxn ang="0">
                <a:pos x="543" y="118"/>
              </a:cxn>
              <a:cxn ang="0">
                <a:pos x="714" y="37"/>
              </a:cxn>
              <a:cxn ang="0">
                <a:pos x="903" y="4"/>
              </a:cxn>
              <a:cxn ang="0">
                <a:pos x="1044" y="13"/>
              </a:cxn>
              <a:cxn ang="0">
                <a:pos x="1206" y="67"/>
              </a:cxn>
              <a:cxn ang="0">
                <a:pos x="1335" y="142"/>
              </a:cxn>
              <a:cxn ang="0">
                <a:pos x="1464" y="232"/>
              </a:cxn>
              <a:cxn ang="0">
                <a:pos x="1593" y="343"/>
              </a:cxn>
              <a:cxn ang="0">
                <a:pos x="1698" y="445"/>
              </a:cxn>
              <a:cxn ang="0">
                <a:pos x="1833" y="577"/>
              </a:cxn>
              <a:cxn ang="0">
                <a:pos x="1938" y="676"/>
              </a:cxn>
              <a:cxn ang="0">
                <a:pos x="2070" y="802"/>
              </a:cxn>
              <a:cxn ang="0">
                <a:pos x="2211" y="928"/>
              </a:cxn>
              <a:cxn ang="0">
                <a:pos x="2400" y="1063"/>
              </a:cxn>
              <a:cxn ang="0">
                <a:pos x="2601" y="1156"/>
              </a:cxn>
              <a:cxn ang="0">
                <a:pos x="2835" y="1168"/>
              </a:cxn>
              <a:cxn ang="0">
                <a:pos x="3021" y="1129"/>
              </a:cxn>
              <a:cxn ang="0">
                <a:pos x="3159" y="1060"/>
              </a:cxn>
              <a:cxn ang="0">
                <a:pos x="3306" y="952"/>
              </a:cxn>
              <a:cxn ang="0">
                <a:pos x="3411" y="865"/>
              </a:cxn>
              <a:cxn ang="0">
                <a:pos x="3525" y="757"/>
              </a:cxn>
              <a:cxn ang="0">
                <a:pos x="3621" y="661"/>
              </a:cxn>
              <a:cxn ang="0">
                <a:pos x="3699" y="592"/>
              </a:cxn>
            </a:cxnLst>
            <a:rect l="0" t="0" r="r" b="b"/>
            <a:pathLst>
              <a:path w="3699" h="1173">
                <a:moveTo>
                  <a:pt x="0" y="586"/>
                </a:moveTo>
                <a:cubicBezTo>
                  <a:pt x="20" y="566"/>
                  <a:pt x="83" y="505"/>
                  <a:pt x="123" y="466"/>
                </a:cubicBezTo>
                <a:cubicBezTo>
                  <a:pt x="163" y="427"/>
                  <a:pt x="197" y="393"/>
                  <a:pt x="243" y="352"/>
                </a:cubicBezTo>
                <a:cubicBezTo>
                  <a:pt x="289" y="311"/>
                  <a:pt x="349" y="259"/>
                  <a:pt x="399" y="220"/>
                </a:cubicBezTo>
                <a:cubicBezTo>
                  <a:pt x="449" y="181"/>
                  <a:pt x="491" y="148"/>
                  <a:pt x="543" y="118"/>
                </a:cubicBezTo>
                <a:cubicBezTo>
                  <a:pt x="595" y="88"/>
                  <a:pt x="654" y="56"/>
                  <a:pt x="714" y="37"/>
                </a:cubicBezTo>
                <a:cubicBezTo>
                  <a:pt x="774" y="18"/>
                  <a:pt x="848" y="8"/>
                  <a:pt x="903" y="4"/>
                </a:cubicBezTo>
                <a:cubicBezTo>
                  <a:pt x="958" y="0"/>
                  <a:pt x="994" y="3"/>
                  <a:pt x="1044" y="13"/>
                </a:cubicBezTo>
                <a:cubicBezTo>
                  <a:pt x="1094" y="23"/>
                  <a:pt x="1157" y="46"/>
                  <a:pt x="1206" y="67"/>
                </a:cubicBezTo>
                <a:cubicBezTo>
                  <a:pt x="1255" y="88"/>
                  <a:pt x="1292" y="114"/>
                  <a:pt x="1335" y="142"/>
                </a:cubicBezTo>
                <a:cubicBezTo>
                  <a:pt x="1378" y="170"/>
                  <a:pt x="1421" y="198"/>
                  <a:pt x="1464" y="232"/>
                </a:cubicBezTo>
                <a:cubicBezTo>
                  <a:pt x="1507" y="266"/>
                  <a:pt x="1554" y="308"/>
                  <a:pt x="1593" y="343"/>
                </a:cubicBezTo>
                <a:cubicBezTo>
                  <a:pt x="1632" y="378"/>
                  <a:pt x="1658" y="406"/>
                  <a:pt x="1698" y="445"/>
                </a:cubicBezTo>
                <a:cubicBezTo>
                  <a:pt x="1738" y="484"/>
                  <a:pt x="1793" y="539"/>
                  <a:pt x="1833" y="577"/>
                </a:cubicBezTo>
                <a:cubicBezTo>
                  <a:pt x="1873" y="615"/>
                  <a:pt x="1898" y="638"/>
                  <a:pt x="1938" y="676"/>
                </a:cubicBezTo>
                <a:cubicBezTo>
                  <a:pt x="1978" y="714"/>
                  <a:pt x="2024" y="760"/>
                  <a:pt x="2070" y="802"/>
                </a:cubicBezTo>
                <a:cubicBezTo>
                  <a:pt x="2116" y="844"/>
                  <a:pt x="2156" y="885"/>
                  <a:pt x="2211" y="928"/>
                </a:cubicBezTo>
                <a:cubicBezTo>
                  <a:pt x="2266" y="971"/>
                  <a:pt x="2335" y="1025"/>
                  <a:pt x="2400" y="1063"/>
                </a:cubicBezTo>
                <a:cubicBezTo>
                  <a:pt x="2465" y="1101"/>
                  <a:pt x="2529" y="1139"/>
                  <a:pt x="2601" y="1156"/>
                </a:cubicBezTo>
                <a:cubicBezTo>
                  <a:pt x="2673" y="1173"/>
                  <a:pt x="2765" y="1172"/>
                  <a:pt x="2835" y="1168"/>
                </a:cubicBezTo>
                <a:cubicBezTo>
                  <a:pt x="2905" y="1164"/>
                  <a:pt x="2967" y="1147"/>
                  <a:pt x="3021" y="1129"/>
                </a:cubicBezTo>
                <a:cubicBezTo>
                  <a:pt x="3075" y="1111"/>
                  <a:pt x="3112" y="1089"/>
                  <a:pt x="3159" y="1060"/>
                </a:cubicBezTo>
                <a:cubicBezTo>
                  <a:pt x="3206" y="1031"/>
                  <a:pt x="3264" y="984"/>
                  <a:pt x="3306" y="952"/>
                </a:cubicBezTo>
                <a:cubicBezTo>
                  <a:pt x="3348" y="920"/>
                  <a:pt x="3375" y="897"/>
                  <a:pt x="3411" y="865"/>
                </a:cubicBezTo>
                <a:cubicBezTo>
                  <a:pt x="3447" y="833"/>
                  <a:pt x="3490" y="791"/>
                  <a:pt x="3525" y="757"/>
                </a:cubicBezTo>
                <a:cubicBezTo>
                  <a:pt x="3560" y="723"/>
                  <a:pt x="3592" y="688"/>
                  <a:pt x="3621" y="661"/>
                </a:cubicBezTo>
                <a:cubicBezTo>
                  <a:pt x="3650" y="634"/>
                  <a:pt x="3683" y="606"/>
                  <a:pt x="3699" y="592"/>
                </a:cubicBez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2041525" y="496888"/>
            <a:ext cx="416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We can do the same thing for</a:t>
            </a:r>
          </a:p>
        </p:txBody>
      </p:sp>
      <p:graphicFrame>
        <p:nvGraphicFramePr>
          <p:cNvPr id="93200" name="Object 16"/>
          <p:cNvGraphicFramePr>
            <a:graphicFrameLocks noChangeAspect="1"/>
          </p:cNvGraphicFramePr>
          <p:nvPr/>
        </p:nvGraphicFramePr>
        <p:xfrm>
          <a:off x="6248400" y="431800"/>
          <a:ext cx="15636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5" name="Equation" r:id="rId13" imgW="711000" imgH="253800" progId="Equation.DSMT4">
                  <p:embed/>
                </p:oleObj>
              </mc:Choice>
              <mc:Fallback>
                <p:oleObj name="Equation" r:id="rId13" imgW="711000" imgH="253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31800"/>
                        <a:ext cx="1563688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3202" name="Group 18"/>
          <p:cNvGrpSpPr>
            <a:grpSpLocks/>
          </p:cNvGrpSpPr>
          <p:nvPr/>
        </p:nvGrpSpPr>
        <p:grpSpPr bwMode="auto">
          <a:xfrm>
            <a:off x="8610601" y="609600"/>
            <a:ext cx="1508125" cy="4572000"/>
            <a:chOff x="4464" y="384"/>
            <a:chExt cx="950" cy="2880"/>
          </a:xfrm>
        </p:grpSpPr>
        <p:graphicFrame>
          <p:nvGraphicFramePr>
            <p:cNvPr id="93203" name="Object 19"/>
            <p:cNvGraphicFramePr>
              <a:graphicFrameLocks noChangeAspect="1"/>
            </p:cNvGraphicFramePr>
            <p:nvPr/>
          </p:nvGraphicFramePr>
          <p:xfrm>
            <a:off x="4563" y="437"/>
            <a:ext cx="176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56" name="Equation" r:id="rId15" imgW="126720" imgH="177480" progId="Equation.DSMT4">
                    <p:embed/>
                  </p:oleObj>
                </mc:Choice>
                <mc:Fallback>
                  <p:oleObj name="Equation" r:id="rId15" imgW="126720" imgH="177480" progId="Equation.DSMT4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3" y="437"/>
                          <a:ext cx="176" cy="2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3204" name="Text Box 20"/>
            <p:cNvSpPr txBox="1">
              <a:spLocks noChangeArrowheads="1"/>
            </p:cNvSpPr>
            <p:nvPr/>
          </p:nvSpPr>
          <p:spPr bwMode="auto">
            <a:xfrm>
              <a:off x="4838" y="409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slope</a:t>
              </a:r>
            </a:p>
          </p:txBody>
        </p:sp>
        <p:sp>
          <p:nvSpPr>
            <p:cNvPr id="93205" name="Line 21"/>
            <p:cNvSpPr>
              <a:spLocks noChangeShapeType="1"/>
            </p:cNvSpPr>
            <p:nvPr/>
          </p:nvSpPr>
          <p:spPr bwMode="auto">
            <a:xfrm>
              <a:off x="4800" y="384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06" name="Line 22"/>
            <p:cNvSpPr>
              <a:spLocks noChangeShapeType="1"/>
            </p:cNvSpPr>
            <p:nvPr/>
          </p:nvSpPr>
          <p:spPr bwMode="auto">
            <a:xfrm>
              <a:off x="4464" y="76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93208" name="Object 24"/>
          <p:cNvGraphicFramePr>
            <a:graphicFrameLocks noChangeAspect="1"/>
          </p:cNvGraphicFramePr>
          <p:nvPr/>
        </p:nvGraphicFramePr>
        <p:xfrm>
          <a:off x="9372600" y="1370013"/>
          <a:ext cx="2794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7" name="Equation" r:id="rId17" imgW="126720" imgH="177480" progId="Equation.DSMT4">
                  <p:embed/>
                </p:oleObj>
              </mc:Choice>
              <mc:Fallback>
                <p:oleObj name="Equation" r:id="rId17" imgW="126720" imgH="1774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2600" y="1370013"/>
                        <a:ext cx="2794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10" name="Object 26"/>
          <p:cNvGraphicFramePr>
            <a:graphicFrameLocks noChangeAspect="1"/>
          </p:cNvGraphicFramePr>
          <p:nvPr/>
        </p:nvGraphicFramePr>
        <p:xfrm>
          <a:off x="9448800" y="2147888"/>
          <a:ext cx="1968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8" name="Equation" r:id="rId19" imgW="88560" imgH="164880" progId="Equation.DSMT4">
                  <p:embed/>
                </p:oleObj>
              </mc:Choice>
              <mc:Fallback>
                <p:oleObj name="Equation" r:id="rId19" imgW="88560" imgH="16488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2147888"/>
                        <a:ext cx="1968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12" name="Object 28"/>
          <p:cNvGraphicFramePr>
            <a:graphicFrameLocks noChangeAspect="1"/>
          </p:cNvGraphicFramePr>
          <p:nvPr/>
        </p:nvGraphicFramePr>
        <p:xfrm>
          <a:off x="9448800" y="2971801"/>
          <a:ext cx="28098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9" name="Equation" r:id="rId21" imgW="126720" imgH="177480" progId="Equation.DSMT4">
                  <p:embed/>
                </p:oleObj>
              </mc:Choice>
              <mc:Fallback>
                <p:oleObj name="Equation" r:id="rId21" imgW="126720" imgH="1774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2971801"/>
                        <a:ext cx="280988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14" name="Object 30"/>
          <p:cNvGraphicFramePr>
            <a:graphicFrameLocks noChangeAspect="1"/>
          </p:cNvGraphicFramePr>
          <p:nvPr/>
        </p:nvGraphicFramePr>
        <p:xfrm>
          <a:off x="9296400" y="3748088"/>
          <a:ext cx="4191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0" name="Equation" r:id="rId22" imgW="190440" imgH="164880" progId="Equation.DSMT4">
                  <p:embed/>
                </p:oleObj>
              </mc:Choice>
              <mc:Fallback>
                <p:oleObj name="Equation" r:id="rId22" imgW="190440" imgH="16488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6400" y="3748088"/>
                        <a:ext cx="4191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16" name="Object 32"/>
          <p:cNvGraphicFramePr>
            <a:graphicFrameLocks noChangeAspect="1"/>
          </p:cNvGraphicFramePr>
          <p:nvPr/>
        </p:nvGraphicFramePr>
        <p:xfrm>
          <a:off x="9372600" y="4568826"/>
          <a:ext cx="279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1" name="Equation" r:id="rId24" imgW="126720" imgH="177480" progId="Equation.DSMT4">
                  <p:embed/>
                </p:oleObj>
              </mc:Choice>
              <mc:Fallback>
                <p:oleObj name="Equation" r:id="rId24" imgW="126720" imgH="17748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2600" y="4568826"/>
                        <a:ext cx="2794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17" name="Oval 33"/>
          <p:cNvSpPr>
            <a:spLocks noChangeArrowheads="1"/>
          </p:cNvSpPr>
          <p:nvPr/>
        </p:nvSpPr>
        <p:spPr bwMode="auto">
          <a:xfrm>
            <a:off x="2098676" y="2466976"/>
            <a:ext cx="55563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18" name="Oval 34"/>
          <p:cNvSpPr>
            <a:spLocks noChangeArrowheads="1"/>
          </p:cNvSpPr>
          <p:nvPr/>
        </p:nvSpPr>
        <p:spPr bwMode="auto">
          <a:xfrm>
            <a:off x="3581401" y="1535113"/>
            <a:ext cx="55563" cy="555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19" name="Oval 35"/>
          <p:cNvSpPr>
            <a:spLocks noChangeArrowheads="1"/>
          </p:cNvSpPr>
          <p:nvPr/>
        </p:nvSpPr>
        <p:spPr bwMode="auto">
          <a:xfrm>
            <a:off x="5041901" y="2466976"/>
            <a:ext cx="55563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0" name="Oval 36"/>
          <p:cNvSpPr>
            <a:spLocks noChangeArrowheads="1"/>
          </p:cNvSpPr>
          <p:nvPr/>
        </p:nvSpPr>
        <p:spPr bwMode="auto">
          <a:xfrm>
            <a:off x="6505576" y="3390901"/>
            <a:ext cx="55563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1" name="Oval 37"/>
          <p:cNvSpPr>
            <a:spLocks noChangeArrowheads="1"/>
          </p:cNvSpPr>
          <p:nvPr/>
        </p:nvSpPr>
        <p:spPr bwMode="auto">
          <a:xfrm>
            <a:off x="7977188" y="2466976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23" name="Text Box 39"/>
          <p:cNvSpPr txBox="1">
            <a:spLocks noChangeArrowheads="1"/>
          </p:cNvSpPr>
          <p:nvPr/>
        </p:nvSpPr>
        <p:spPr bwMode="auto">
          <a:xfrm>
            <a:off x="1981200" y="4114801"/>
            <a:ext cx="6019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resulting curve is a sine curve that has been reflected about the x-axis.</a:t>
            </a:r>
          </a:p>
        </p:txBody>
      </p:sp>
      <p:grpSp>
        <p:nvGrpSpPr>
          <p:cNvPr id="93230" name="Group 46"/>
          <p:cNvGrpSpPr>
            <a:grpSpLocks/>
          </p:cNvGrpSpPr>
          <p:nvPr/>
        </p:nvGrpSpPr>
        <p:grpSpPr bwMode="auto">
          <a:xfrm>
            <a:off x="3657600" y="5334000"/>
            <a:ext cx="2743200" cy="990600"/>
            <a:chOff x="1344" y="3360"/>
            <a:chExt cx="1728" cy="624"/>
          </a:xfrm>
        </p:grpSpPr>
        <p:sp>
          <p:nvSpPr>
            <p:cNvPr id="93225" name="Rectangle 41"/>
            <p:cNvSpPr>
              <a:spLocks noChangeArrowheads="1"/>
            </p:cNvSpPr>
            <p:nvPr/>
          </p:nvSpPr>
          <p:spPr bwMode="auto">
            <a:xfrm>
              <a:off x="1344" y="3360"/>
              <a:ext cx="1728" cy="624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3226" name="Object 42"/>
            <p:cNvGraphicFramePr>
              <a:graphicFrameLocks noChangeAspect="1"/>
            </p:cNvGraphicFramePr>
            <p:nvPr/>
          </p:nvGraphicFramePr>
          <p:xfrm>
            <a:off x="1379" y="3391"/>
            <a:ext cx="1651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62" name="Equation" r:id="rId25" imgW="1193760" imgH="393480" progId="Equation.DSMT4">
                    <p:embed/>
                  </p:oleObj>
                </mc:Choice>
                <mc:Fallback>
                  <p:oleObj name="Equation" r:id="rId25" imgW="1193760" imgH="393480" progId="Equation.DSMT4">
                    <p:embed/>
                    <p:pic>
                      <p:nvPicPr>
                        <p:cNvPr id="0" name="Picture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9" y="3391"/>
                          <a:ext cx="1651" cy="5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3231" name="Object 47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3" name="Equation" r:id="rId27" imgW="190440" imgH="139680" progId="Equation.DSMT4">
                  <p:embed/>
                </p:oleObj>
              </mc:Choice>
              <mc:Fallback>
                <p:oleObj name="Equation" r:id="rId27" imgW="190440" imgH="13968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9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93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3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3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35" grpId="0" animBg="1"/>
      <p:bldP spid="93239" grpId="0" animBg="1"/>
      <p:bldP spid="93243" grpId="0" animBg="1"/>
      <p:bldP spid="93247" grpId="0" animBg="1"/>
      <p:bldP spid="93251" grpId="0" animBg="1"/>
      <p:bldP spid="93198" grpId="0" animBg="1"/>
      <p:bldP spid="93229" grpId="0" animBg="1"/>
      <p:bldP spid="93217" grpId="0" animBg="1"/>
      <p:bldP spid="93218" grpId="0" animBg="1"/>
      <p:bldP spid="93219" grpId="0" animBg="1"/>
      <p:bldP spid="93220" grpId="0" animBg="1"/>
      <p:bldP spid="93221" grpId="0" animBg="1"/>
      <p:bldP spid="9322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2193926" y="420689"/>
            <a:ext cx="8016875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We can find the derivative of tangent 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/>
              <a:t> by using the quotient rule.</a:t>
            </a:r>
          </a:p>
        </p:txBody>
      </p:sp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3240088" y="1600200"/>
          <a:ext cx="117951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6" name="Equation" r:id="rId3" imgW="533160" imgH="393480" progId="Equation.DSMT4">
                  <p:embed/>
                </p:oleObj>
              </mc:Choice>
              <mc:Fallback>
                <p:oleObj name="Equation" r:id="rId3" imgW="5331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1600200"/>
                        <a:ext cx="1179512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3184526" y="2819400"/>
          <a:ext cx="123507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7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526" y="2819400"/>
                        <a:ext cx="1235075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5" name="Object 7"/>
          <p:cNvGraphicFramePr>
            <a:graphicFrameLocks noChangeAspect="1"/>
          </p:cNvGraphicFramePr>
          <p:nvPr/>
        </p:nvGraphicFramePr>
        <p:xfrm>
          <a:off x="1973264" y="4208463"/>
          <a:ext cx="3817937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8" name="Equation" r:id="rId7" imgW="1726920" imgH="419040" progId="Equation.DSMT4">
                  <p:embed/>
                </p:oleObj>
              </mc:Choice>
              <mc:Fallback>
                <p:oleObj name="Equation" r:id="rId7" imgW="172692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4" y="4208463"/>
                        <a:ext cx="3817937" cy="92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6" name="Object 8"/>
          <p:cNvGraphicFramePr>
            <a:graphicFrameLocks noChangeAspect="1"/>
          </p:cNvGraphicFramePr>
          <p:nvPr/>
        </p:nvGraphicFramePr>
        <p:xfrm>
          <a:off x="7199314" y="1524001"/>
          <a:ext cx="2020887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9" name="Equation" r:id="rId9" imgW="914400" imgH="419040" progId="Equation.DSMT4">
                  <p:embed/>
                </p:oleObj>
              </mc:Choice>
              <mc:Fallback>
                <p:oleObj name="Equation" r:id="rId9" imgW="914400" imgH="419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9314" y="1524001"/>
                        <a:ext cx="2020887" cy="92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7" name="Object 9"/>
          <p:cNvGraphicFramePr>
            <a:graphicFrameLocks noChangeAspect="1"/>
          </p:cNvGraphicFramePr>
          <p:nvPr/>
        </p:nvGraphicFramePr>
        <p:xfrm>
          <a:off x="7772400" y="2911475"/>
          <a:ext cx="95408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0" name="Equation" r:id="rId11" imgW="431640" imgH="393480" progId="Equation.DSMT4">
                  <p:embed/>
                </p:oleObj>
              </mc:Choice>
              <mc:Fallback>
                <p:oleObj name="Equation" r:id="rId11" imgW="43164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2911475"/>
                        <a:ext cx="954088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8" name="Object 10"/>
          <p:cNvGraphicFramePr>
            <a:graphicFrameLocks noChangeAspect="1"/>
          </p:cNvGraphicFramePr>
          <p:nvPr/>
        </p:nvGraphicFramePr>
        <p:xfrm>
          <a:off x="7799389" y="4402139"/>
          <a:ext cx="8985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1" name="Equation" r:id="rId13" imgW="406080" imgH="203040" progId="Equation.DSMT4">
                  <p:embed/>
                </p:oleObj>
              </mc:Choice>
              <mc:Fallback>
                <p:oleObj name="Equation" r:id="rId13" imgW="40608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9389" y="4402139"/>
                        <a:ext cx="8985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9" name="Line 11"/>
          <p:cNvSpPr>
            <a:spLocks noChangeShapeType="1"/>
          </p:cNvSpPr>
          <p:nvPr/>
        </p:nvSpPr>
        <p:spPr bwMode="auto">
          <a:xfrm flipV="1">
            <a:off x="5867400" y="2286000"/>
            <a:ext cx="129540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4223" name="Group 15"/>
          <p:cNvGrpSpPr>
            <a:grpSpLocks/>
          </p:cNvGrpSpPr>
          <p:nvPr/>
        </p:nvGrpSpPr>
        <p:grpSpPr bwMode="auto">
          <a:xfrm>
            <a:off x="5257800" y="5410200"/>
            <a:ext cx="2743200" cy="990600"/>
            <a:chOff x="2352" y="3408"/>
            <a:chExt cx="1728" cy="624"/>
          </a:xfrm>
        </p:grpSpPr>
        <p:sp>
          <p:nvSpPr>
            <p:cNvPr id="94221" name="Rectangle 13"/>
            <p:cNvSpPr>
              <a:spLocks noChangeArrowheads="1"/>
            </p:cNvSpPr>
            <p:nvPr/>
          </p:nvSpPr>
          <p:spPr bwMode="auto">
            <a:xfrm>
              <a:off x="2352" y="3408"/>
              <a:ext cx="1728" cy="624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4222" name="Object 14"/>
            <p:cNvGraphicFramePr>
              <a:graphicFrameLocks noChangeAspect="1"/>
            </p:cNvGraphicFramePr>
            <p:nvPr/>
          </p:nvGraphicFramePr>
          <p:xfrm>
            <a:off x="2413" y="3439"/>
            <a:ext cx="1598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32" name="Equation" r:id="rId15" imgW="1155600" imgH="393480" progId="Equation.DSMT4">
                    <p:embed/>
                  </p:oleObj>
                </mc:Choice>
                <mc:Fallback>
                  <p:oleObj name="Equation" r:id="rId15" imgW="1155600" imgH="393480" progId="Equation.DSMT4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3" y="3439"/>
                          <a:ext cx="1598" cy="5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4225" name="Object 17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3" name="Equation" r:id="rId17" imgW="190440" imgH="139680" progId="Equation.DSMT4">
                  <p:embed/>
                </p:oleObj>
              </mc:Choice>
              <mc:Fallback>
                <p:oleObj name="Equation" r:id="rId17" imgW="190440" imgH="1396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4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4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6172200" y="4800600"/>
            <a:ext cx="3352800" cy="1066800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6248400" y="3276600"/>
            <a:ext cx="3048000" cy="1066800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6400800" y="1752600"/>
            <a:ext cx="2743200" cy="1066800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2743201" y="533401"/>
            <a:ext cx="7254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Derivatives of the remaining trig functions can be determined the same way.</a:t>
            </a:r>
          </a:p>
        </p:txBody>
      </p:sp>
      <p:grpSp>
        <p:nvGrpSpPr>
          <p:cNvPr id="95244" name="Group 12"/>
          <p:cNvGrpSpPr>
            <a:grpSpLocks/>
          </p:cNvGrpSpPr>
          <p:nvPr/>
        </p:nvGrpSpPr>
        <p:grpSpPr bwMode="auto">
          <a:xfrm>
            <a:off x="2667000" y="1676400"/>
            <a:ext cx="7162800" cy="4419600"/>
            <a:chOff x="720" y="1056"/>
            <a:chExt cx="4512" cy="2784"/>
          </a:xfrm>
        </p:grpSpPr>
        <p:sp>
          <p:nvSpPr>
            <p:cNvPr id="95243" name="Rectangle 11"/>
            <p:cNvSpPr>
              <a:spLocks noChangeArrowheads="1"/>
            </p:cNvSpPr>
            <p:nvPr/>
          </p:nvSpPr>
          <p:spPr bwMode="auto">
            <a:xfrm>
              <a:off x="720" y="1056"/>
              <a:ext cx="4512" cy="2784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95240" name="Object 8"/>
            <p:cNvGraphicFramePr>
              <a:graphicFrameLocks noChangeAspect="1"/>
            </p:cNvGraphicFramePr>
            <p:nvPr/>
          </p:nvGraphicFramePr>
          <p:xfrm>
            <a:off x="940" y="1200"/>
            <a:ext cx="1345" cy="5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43" name="Equation" r:id="rId3" imgW="965160" imgH="393480" progId="Equation.DSMT4">
                    <p:embed/>
                  </p:oleObj>
                </mc:Choice>
                <mc:Fallback>
                  <p:oleObj name="Equation" r:id="rId3" imgW="965160" imgH="3934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0" y="1200"/>
                          <a:ext cx="1345" cy="5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5241" name="Object 9"/>
            <p:cNvGraphicFramePr>
              <a:graphicFrameLocks noChangeAspect="1"/>
            </p:cNvGraphicFramePr>
            <p:nvPr/>
          </p:nvGraphicFramePr>
          <p:xfrm>
            <a:off x="881" y="2112"/>
            <a:ext cx="1504" cy="5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44" name="Equation" r:id="rId5" imgW="1079280" imgH="393480" progId="Equation.DSMT4">
                    <p:embed/>
                  </p:oleObj>
                </mc:Choice>
                <mc:Fallback>
                  <p:oleObj name="Equation" r:id="rId5" imgW="1079280" imgH="3934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1" y="2112"/>
                          <a:ext cx="1504" cy="5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5242" name="Object 10"/>
            <p:cNvGraphicFramePr>
              <a:graphicFrameLocks noChangeAspect="1"/>
            </p:cNvGraphicFramePr>
            <p:nvPr/>
          </p:nvGraphicFramePr>
          <p:xfrm>
            <a:off x="938" y="3072"/>
            <a:ext cx="1451" cy="5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45" name="Equation" r:id="rId7" imgW="1041120" imgH="393480" progId="Equation.DSMT4">
                    <p:embed/>
                  </p:oleObj>
                </mc:Choice>
                <mc:Fallback>
                  <p:oleObj name="Equation" r:id="rId7" imgW="1041120" imgH="39348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8" y="3072"/>
                          <a:ext cx="1451" cy="5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5237" name="Object 5"/>
          <p:cNvGraphicFramePr>
            <a:graphicFrameLocks noChangeAspect="1"/>
          </p:cNvGraphicFramePr>
          <p:nvPr/>
        </p:nvGraphicFramePr>
        <p:xfrm>
          <a:off x="6537325" y="1828800"/>
          <a:ext cx="252888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6" name="Equation" r:id="rId9" imgW="1143000" imgH="393480" progId="Equation.DSMT4">
                  <p:embed/>
                </p:oleObj>
              </mc:Choice>
              <mc:Fallback>
                <p:oleObj name="Equation" r:id="rId9" imgW="11430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7325" y="1828800"/>
                        <a:ext cx="2528888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8" name="Object 6"/>
          <p:cNvGraphicFramePr>
            <a:graphicFrameLocks noChangeAspect="1"/>
          </p:cNvGraphicFramePr>
          <p:nvPr/>
        </p:nvGraphicFramePr>
        <p:xfrm>
          <a:off x="6326188" y="3352800"/>
          <a:ext cx="295116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7" name="Equation" r:id="rId11" imgW="1333440" imgH="393480" progId="Equation.DSMT4">
                  <p:embed/>
                </p:oleObj>
              </mc:Choice>
              <mc:Fallback>
                <p:oleObj name="Equation" r:id="rId11" imgW="133344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188" y="3352800"/>
                        <a:ext cx="2951162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9" name="Object 7"/>
          <p:cNvGraphicFramePr>
            <a:graphicFrameLocks noChangeAspect="1"/>
          </p:cNvGraphicFramePr>
          <p:nvPr/>
        </p:nvGraphicFramePr>
        <p:xfrm>
          <a:off x="6272214" y="4876800"/>
          <a:ext cx="3176587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8" name="Equation" r:id="rId13" imgW="1434960" imgH="393480" progId="Equation.DSMT4">
                  <p:embed/>
                </p:oleObj>
              </mc:Choice>
              <mc:Fallback>
                <p:oleObj name="Equation" r:id="rId13" imgW="14349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2214" y="4876800"/>
                        <a:ext cx="3176587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10210800" y="6278564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Symbol" pitchFamily="18" charset="2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6" grpId="0" animBg="1"/>
      <p:bldP spid="95247" grpId="0" animBg="1"/>
      <p:bldP spid="95245" grpId="0" animBg="1"/>
      <p:bldP spid="9524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</TotalTime>
  <Words>107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Hanford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3.5</dc:title>
  <dc:subject>Derivatives of Trig Functions</dc:subject>
  <dc:creator>Gregory Kelly</dc:creator>
  <cp:lastModifiedBy>Kothe, Cesar</cp:lastModifiedBy>
  <cp:revision>129</cp:revision>
  <dcterms:created xsi:type="dcterms:W3CDTF">2003-03-10T20:30:45Z</dcterms:created>
  <dcterms:modified xsi:type="dcterms:W3CDTF">2017-08-30T13:10:16Z</dcterms:modified>
</cp:coreProperties>
</file>