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08/29/2025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08/29/2025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807720" y="1038968"/>
            <a:ext cx="5852160"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September 2</a:t>
            </a:r>
            <a:r>
              <a:rPr lang="en-US" sz="3200" baseline="30000" dirty="0">
                <a:latin typeface="Curlz MT"/>
              </a:rPr>
              <a:t>nd</a:t>
            </a:r>
            <a:r>
              <a:rPr lang="en-US" sz="3200" dirty="0">
                <a:latin typeface="Curlz MT"/>
              </a:rPr>
              <a:t>, 2025</a:t>
            </a:r>
          </a:p>
        </p:txBody>
      </p:sp>
      <p:sp>
        <p:nvSpPr>
          <p:cNvPr id="5" name="TextBox 4"/>
          <p:cNvSpPr txBox="1"/>
          <p:nvPr/>
        </p:nvSpPr>
        <p:spPr>
          <a:xfrm>
            <a:off x="990600" y="2986444"/>
            <a:ext cx="2743200" cy="5832366"/>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250" b="1" dirty="0">
                <a:latin typeface="Bahnschrift Light" panose="020B0502040204020203" pitchFamily="34" charset="0"/>
              </a:rPr>
              <a:t>Reading</a:t>
            </a:r>
            <a:r>
              <a:rPr lang="en-US" sz="1250" dirty="0">
                <a:latin typeface="Bahnschrift Light" panose="020B0502040204020203" pitchFamily="34" charset="0"/>
              </a:rPr>
              <a:t>: We will focus on the letters </a:t>
            </a:r>
            <a:r>
              <a:rPr lang="en-US" sz="1250" b="1" i="1" dirty="0">
                <a:latin typeface="Bahnschrift Light" panose="020B0502040204020203" pitchFamily="34" charset="0"/>
              </a:rPr>
              <a:t>Ss </a:t>
            </a:r>
            <a:r>
              <a:rPr lang="en-US" sz="1250" dirty="0">
                <a:latin typeface="Bahnschrift Light" panose="020B0502040204020203" pitchFamily="34" charset="0"/>
              </a:rPr>
              <a:t>and</a:t>
            </a:r>
            <a:r>
              <a:rPr lang="en-US" sz="1250" b="1" i="1" dirty="0">
                <a:latin typeface="Bahnschrift Light" panose="020B0502040204020203" pitchFamily="34" charset="0"/>
              </a:rPr>
              <a:t> Tt (sounds, mouth formation, words that begin with sounds</a:t>
            </a:r>
            <a:r>
              <a:rPr lang="en-US" sz="1250" dirty="0">
                <a:latin typeface="Bahnschrift Light" panose="020B0502040204020203" pitchFamily="34" charset="0"/>
              </a:rPr>
              <a:t>), and HFW </a:t>
            </a:r>
            <a:r>
              <a:rPr lang="en-US" sz="1250" b="1" i="1" dirty="0">
                <a:latin typeface="Bahnschrift Light" panose="020B0502040204020203" pitchFamily="34" charset="0"/>
              </a:rPr>
              <a:t>I</a:t>
            </a:r>
            <a:r>
              <a:rPr lang="en-US" sz="1250" b="1" dirty="0">
                <a:latin typeface="Bahnschrift Light" panose="020B0502040204020203" pitchFamily="34" charset="0"/>
              </a:rPr>
              <a:t>. </a:t>
            </a:r>
            <a:r>
              <a:rPr lang="en-US" sz="1250" dirty="0">
                <a:latin typeface="Bahnschrift Light" panose="020B0502040204020203" pitchFamily="34" charset="0"/>
              </a:rPr>
              <a:t>We will ask and answer questions about characters, setting and story events to help us understand stories better. We will learn that we are all READERS can look at pictures to solve tricky words. </a:t>
            </a:r>
            <a:r>
              <a:rPr lang="en-US" sz="1250" b="1" dirty="0">
                <a:latin typeface="Bahnschrift Light" panose="020B0502040204020203" pitchFamily="34" charset="0"/>
              </a:rPr>
              <a:t>EQ: What is special about moving to a new place?</a:t>
            </a:r>
            <a:endParaRPr lang="en-US" sz="1250" b="1" dirty="0">
              <a:latin typeface="Bahnschrift Light" panose="020B0502040204020203" pitchFamily="34" charset="0"/>
              <a:cs typeface="Calibri"/>
            </a:endParaRPr>
          </a:p>
          <a:p>
            <a:r>
              <a:rPr lang="en-US" sz="1250" b="1" dirty="0">
                <a:latin typeface="Bahnschrift Light" panose="020B0502040204020203" pitchFamily="34" charset="0"/>
              </a:rPr>
              <a:t>Writing</a:t>
            </a:r>
            <a:r>
              <a:rPr lang="en-US" sz="1250" dirty="0">
                <a:latin typeface="Bahnschrift Light" panose="020B0502040204020203" pitchFamily="34" charset="0"/>
              </a:rPr>
              <a:t>: We will focus on printing and tracing upper and lowercase </a:t>
            </a:r>
            <a:r>
              <a:rPr lang="en-US" sz="1250" b="1" i="1" dirty="0">
                <a:latin typeface="Bahnschrift Light" panose="020B0502040204020203" pitchFamily="34" charset="0"/>
              </a:rPr>
              <a:t>Ss</a:t>
            </a:r>
            <a:r>
              <a:rPr lang="en-US" sz="1250" dirty="0">
                <a:latin typeface="Bahnschrift Light" panose="020B0502040204020203" pitchFamily="34" charset="0"/>
              </a:rPr>
              <a:t> and </a:t>
            </a:r>
            <a:r>
              <a:rPr lang="en-US" sz="1250" b="1" i="1" dirty="0">
                <a:latin typeface="Bahnschrift Light" panose="020B0502040204020203" pitchFamily="34" charset="0"/>
              </a:rPr>
              <a:t>Tt</a:t>
            </a:r>
            <a:r>
              <a:rPr lang="en-US" sz="1250" dirty="0">
                <a:latin typeface="Bahnschrift Light" panose="020B0502040204020203" pitchFamily="34" charset="0"/>
              </a:rPr>
              <a:t>, as well as our first names!</a:t>
            </a:r>
            <a:endParaRPr lang="en-US" sz="1250" dirty="0">
              <a:latin typeface="Bahnschrift Light" panose="020B0502040204020203" pitchFamily="34" charset="0"/>
              <a:cs typeface="Calibri"/>
            </a:endParaRPr>
          </a:p>
          <a:p>
            <a:r>
              <a:rPr lang="en-US" sz="1250" b="1" dirty="0">
                <a:latin typeface="Bahnschrift Light" panose="020B0502040204020203" pitchFamily="34" charset="0"/>
              </a:rPr>
              <a:t>Math</a:t>
            </a:r>
            <a:r>
              <a:rPr lang="en-US" sz="1250" dirty="0">
                <a:latin typeface="Bahnschrift Light" panose="020B0502040204020203" pitchFamily="34" charset="0"/>
              </a:rPr>
              <a:t>: We will continue </a:t>
            </a:r>
            <a:r>
              <a:rPr lang="en-US" sz="1250" b="1" i="1" dirty="0">
                <a:latin typeface="Bahnschrift Light" panose="020B0502040204020203" pitchFamily="34" charset="0"/>
              </a:rPr>
              <a:t>Go Math Ch. 17: 2-Dimensional Shapes</a:t>
            </a:r>
            <a:r>
              <a:rPr lang="en-US" sz="1250" dirty="0">
                <a:latin typeface="Bahnschrift Light" panose="020B0502040204020203" pitchFamily="34" charset="0"/>
              </a:rPr>
              <a:t>!</a:t>
            </a:r>
            <a:endParaRPr lang="en-US" sz="1250" b="1" dirty="0">
              <a:latin typeface="Bahnschrift Light" panose="020B0502040204020203" pitchFamily="34" charset="0"/>
              <a:cs typeface="Calibri"/>
            </a:endParaRPr>
          </a:p>
          <a:p>
            <a:r>
              <a:rPr lang="en-US" sz="1250" b="1" dirty="0">
                <a:latin typeface="Bahnschrift Light" panose="020B0502040204020203" pitchFamily="34" charset="0"/>
              </a:rPr>
              <a:t>Science</a:t>
            </a:r>
            <a:r>
              <a:rPr lang="en-US" sz="1250" dirty="0">
                <a:latin typeface="Bahnschrift Light" panose="020B0502040204020203" pitchFamily="34" charset="0"/>
              </a:rPr>
              <a:t>: We will learn about our </a:t>
            </a:r>
            <a:r>
              <a:rPr lang="en-US" sz="1250" b="1" i="1" dirty="0">
                <a:latin typeface="Bahnschrift Light" panose="020B0502040204020203" pitchFamily="34" charset="0"/>
              </a:rPr>
              <a:t>5 senses </a:t>
            </a:r>
            <a:r>
              <a:rPr lang="en-US" sz="1250" dirty="0">
                <a:latin typeface="Bahnschrift Light" panose="020B0502040204020203" pitchFamily="34" charset="0"/>
              </a:rPr>
              <a:t>and how we utilize them to observe the world around us!</a:t>
            </a:r>
            <a:endParaRPr lang="en-US" sz="1250" dirty="0">
              <a:latin typeface="Bahnschrift Light" panose="020B0502040204020203" pitchFamily="34" charset="0"/>
              <a:cs typeface="Calibri"/>
            </a:endParaRPr>
          </a:p>
          <a:p>
            <a:r>
              <a:rPr lang="en-US" sz="1250" b="1" dirty="0">
                <a:latin typeface="Bahnschrift Light" panose="020B0502040204020203" pitchFamily="34" charset="0"/>
              </a:rPr>
              <a:t>Social Studies: </a:t>
            </a:r>
            <a:r>
              <a:rPr lang="en-US" sz="1250" dirty="0">
                <a:latin typeface="Bahnschrift Light" panose="020B0502040204020203" pitchFamily="34" charset="0"/>
              </a:rPr>
              <a:t>We will practice</a:t>
            </a:r>
            <a:r>
              <a:rPr lang="en-US" sz="1250" b="1" i="1" dirty="0">
                <a:latin typeface="Bahnschrift Light" panose="020B0502040204020203" pitchFamily="34" charset="0"/>
              </a:rPr>
              <a:t> I-Care Rules</a:t>
            </a:r>
            <a:r>
              <a:rPr lang="en-US" sz="1250" dirty="0">
                <a:latin typeface="Bahnschrift Light" panose="020B0502040204020203" pitchFamily="34" charset="0"/>
              </a:rPr>
              <a:t>. We will also continue the following Character Trait Lessons: </a:t>
            </a:r>
            <a:r>
              <a:rPr lang="en-US" sz="1250" b="1" i="1" dirty="0">
                <a:latin typeface="Bahnschrift Light" panose="020B0502040204020203" pitchFamily="34" charset="0"/>
              </a:rPr>
              <a:t>Determination </a:t>
            </a:r>
            <a:r>
              <a:rPr lang="en-US" sz="1250" dirty="0">
                <a:latin typeface="Bahnschrift Light" panose="020B0502040204020203" pitchFamily="34" charset="0"/>
              </a:rPr>
              <a:t>and</a:t>
            </a:r>
            <a:r>
              <a:rPr lang="en-US" sz="1250" b="1" i="1" dirty="0">
                <a:latin typeface="Bahnschrift Light" panose="020B0502040204020203" pitchFamily="34" charset="0"/>
              </a:rPr>
              <a:t> Cooperation! </a:t>
            </a:r>
            <a:endParaRPr lang="en-US" sz="1250" b="1" i="1" dirty="0">
              <a:latin typeface="Bahnschrift Light" panose="020B0502040204020203" pitchFamily="34" charset="0"/>
              <a:cs typeface="Calibri"/>
            </a:endParaRPr>
          </a:p>
        </p:txBody>
      </p:sp>
      <p:sp>
        <p:nvSpPr>
          <p:cNvPr id="6" name="TextBox 5"/>
          <p:cNvSpPr txBox="1"/>
          <p:nvPr/>
        </p:nvSpPr>
        <p:spPr>
          <a:xfrm>
            <a:off x="4191000" y="2840230"/>
            <a:ext cx="2590800" cy="2323713"/>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indent="-285750" algn="ctr">
              <a:buFont typeface="Arial" panose="020B0604020202020204" pitchFamily="34" charset="0"/>
              <a:buChar char="•"/>
            </a:pPr>
            <a:r>
              <a:rPr lang="en-US" sz="900" dirty="0">
                <a:latin typeface="Bahnschrift Light" panose="020B0502040204020203" pitchFamily="34" charset="0"/>
              </a:rPr>
              <a:t>Read to and with your kiddos each night and record progress on </a:t>
            </a:r>
            <a:r>
              <a:rPr lang="en-US" sz="900" b="1" dirty="0">
                <a:latin typeface="Bahnschrift Light" panose="020B0502040204020203" pitchFamily="34" charset="0"/>
              </a:rPr>
              <a:t>Bean stack Tracking Sheet</a:t>
            </a:r>
            <a:r>
              <a:rPr lang="en-US" sz="900" dirty="0">
                <a:latin typeface="Bahnschrift Light" panose="020B0502040204020203" pitchFamily="34" charset="0"/>
              </a:rPr>
              <a:t>/Explore </a:t>
            </a:r>
            <a:r>
              <a:rPr lang="en-US" sz="900" b="1" dirty="0">
                <a:latin typeface="Bahnschrift Light" panose="020B0502040204020203" pitchFamily="34" charset="0"/>
              </a:rPr>
              <a:t>Bean stack</a:t>
            </a:r>
            <a:r>
              <a:rPr lang="en-US" sz="900" dirty="0">
                <a:latin typeface="Bahnschrift Light" panose="020B0502040204020203" pitchFamily="34" charset="0"/>
              </a:rPr>
              <a:t> digitally!</a:t>
            </a:r>
          </a:p>
          <a:p>
            <a:pPr marL="285750" indent="-285750" algn="ctr">
              <a:buFont typeface="Arial" panose="020B0604020202020204" pitchFamily="34" charset="0"/>
              <a:buChar char="•"/>
            </a:pPr>
            <a:r>
              <a:rPr lang="en-US" sz="900" dirty="0">
                <a:latin typeface="Bahnschrift Light" panose="020B0502040204020203" pitchFamily="34" charset="0"/>
              </a:rPr>
              <a:t>Practice HFW’s: </a:t>
            </a:r>
            <a:r>
              <a:rPr lang="en-US" sz="900" b="1" i="1" dirty="0">
                <a:latin typeface="Bahnschrift Light" panose="020B0502040204020203" pitchFamily="34" charset="0"/>
              </a:rPr>
              <a:t>the, I</a:t>
            </a:r>
          </a:p>
          <a:p>
            <a:pPr marL="285750" indent="-285750" algn="ctr">
              <a:buFont typeface="Arial" panose="020B0604020202020204" pitchFamily="34" charset="0"/>
              <a:buChar char="•"/>
            </a:pPr>
            <a:r>
              <a:rPr lang="en-US" sz="900" b="1" i="1" dirty="0">
                <a:latin typeface="Bahnschrift Light" panose="020B0502040204020203" pitchFamily="34" charset="0"/>
              </a:rPr>
              <a:t>Go Math Home Practice for Chapters 1 &amp; 17</a:t>
            </a:r>
          </a:p>
          <a:p>
            <a:pPr marL="285750" indent="-285750" algn="ctr">
              <a:buFont typeface="Arial" panose="020B0604020202020204" pitchFamily="34" charset="0"/>
              <a:buChar char="•"/>
            </a:pPr>
            <a:r>
              <a:rPr lang="en-US" sz="900" dirty="0">
                <a:latin typeface="Bahnschrift Light" panose="020B0502040204020203" pitchFamily="34" charset="0"/>
                <a:cs typeface="Calibri"/>
              </a:rPr>
              <a:t>Talk with your kiddos about what they are learning by going over their </a:t>
            </a:r>
            <a:r>
              <a:rPr lang="en-US" sz="900" b="1" dirty="0">
                <a:latin typeface="Bahnschrift Light" panose="020B0502040204020203" pitchFamily="34" charset="0"/>
                <a:cs typeface="Calibri"/>
              </a:rPr>
              <a:t>weekly papers </a:t>
            </a:r>
            <a:r>
              <a:rPr lang="en-US" sz="900" dirty="0">
                <a:latin typeface="Bahnschrift Light" panose="020B0502040204020203" pitchFamily="34" charset="0"/>
                <a:cs typeface="Calibri"/>
              </a:rPr>
              <a:t>and </a:t>
            </a:r>
            <a:r>
              <a:rPr lang="en-US" sz="900" b="1" dirty="0">
                <a:latin typeface="Bahnschrift Light" panose="020B0502040204020203" pitchFamily="34" charset="0"/>
                <a:cs typeface="Calibri"/>
              </a:rPr>
              <a:t>behavior grades </a:t>
            </a:r>
            <a:r>
              <a:rPr lang="en-US" sz="900" dirty="0">
                <a:latin typeface="Bahnschrift Light" panose="020B0502040204020203" pitchFamily="34" charset="0"/>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6032421"/>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lang="en-US" sz="1800" dirty="0">
              <a:latin typeface="Calibri"/>
              <a:cs typeface="Calibri"/>
            </a:endParaRP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1: </a:t>
            </a:r>
            <a:r>
              <a:rPr lang="en-US" sz="1200" dirty="0">
                <a:latin typeface="Bahnschrift Light" panose="020B0502040204020203" pitchFamily="34" charset="0"/>
                <a:cs typeface="Calibri"/>
                <a:sym typeface="Wingdings" panose="05000000000000000000" pitchFamily="2" charset="2"/>
              </a:rPr>
              <a:t>Labor Day; </a:t>
            </a:r>
            <a:r>
              <a:rPr lang="en-US" sz="1200" b="1" dirty="0">
                <a:latin typeface="Bahnschrift Light" panose="020B0502040204020203" pitchFamily="34" charset="0"/>
                <a:cs typeface="Calibri"/>
                <a:sym typeface="Wingdings" panose="05000000000000000000" pitchFamily="2" charset="2"/>
              </a:rPr>
              <a:t>No School</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5: </a:t>
            </a:r>
            <a:r>
              <a:rPr lang="en-US" sz="1200" dirty="0">
                <a:latin typeface="Bahnschrift Light" panose="020B0502040204020203" pitchFamily="34" charset="0"/>
                <a:cs typeface="Calibri"/>
                <a:sym typeface="Wingdings" panose="05000000000000000000" pitchFamily="2" charset="2"/>
              </a:rPr>
              <a:t>First Friday/Friendship Lunch</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9: </a:t>
            </a:r>
            <a:r>
              <a:rPr lang="en-US" sz="1200" dirty="0">
                <a:latin typeface="Bahnschrift Light" panose="020B0502040204020203" pitchFamily="34" charset="0"/>
                <a:cs typeface="Calibri"/>
                <a:sym typeface="Wingdings" panose="05000000000000000000" pitchFamily="2" charset="2"/>
              </a:rPr>
              <a:t>Skate World Family Share Night</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11: </a:t>
            </a:r>
            <a:r>
              <a:rPr lang="en-US" sz="1200" dirty="0">
                <a:latin typeface="Bahnschrift Light" panose="020B0502040204020203" pitchFamily="34" charset="0"/>
                <a:cs typeface="Calibri"/>
                <a:sym typeface="Wingdings" panose="05000000000000000000" pitchFamily="2" charset="2"/>
              </a:rPr>
              <a:t>Patriot Day-Wear Red, White and Blue </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12: </a:t>
            </a:r>
            <a:r>
              <a:rPr lang="en-US" sz="1200" dirty="0">
                <a:latin typeface="Bahnschrift Light" panose="020B0502040204020203" pitchFamily="34" charset="0"/>
                <a:cs typeface="Calibri"/>
                <a:sym typeface="Wingdings" panose="05000000000000000000" pitchFamily="2" charset="2"/>
              </a:rPr>
              <a:t>About Me Doll Due</a:t>
            </a:r>
          </a:p>
          <a:p>
            <a:pPr marL="285750" indent="-285750">
              <a:buFont typeface="Arial"/>
              <a:buChar char="•"/>
            </a:pPr>
            <a:r>
              <a:rPr lang="en-US" sz="1200" dirty="0">
                <a:latin typeface="Bahnschrift Light" panose="020B0502040204020203" pitchFamily="34" charset="0"/>
                <a:cs typeface="Calibri"/>
                <a:sym typeface="Wingdings" panose="05000000000000000000" pitchFamily="2" charset="2"/>
              </a:rPr>
              <a:t>September 19: PTO, 7pm</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15: </a:t>
            </a:r>
            <a:r>
              <a:rPr lang="en-US" sz="1200" dirty="0">
                <a:latin typeface="Bahnschrift Light" panose="020B0502040204020203" pitchFamily="34" charset="0"/>
                <a:cs typeface="Calibri"/>
                <a:sym typeface="Wingdings" panose="05000000000000000000" pitchFamily="2" charset="2"/>
              </a:rPr>
              <a:t>Hispanic Heritage Month Begins</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17: </a:t>
            </a:r>
            <a:r>
              <a:rPr lang="en-US" sz="1200" dirty="0">
                <a:latin typeface="Bahnschrift Light" panose="020B0502040204020203" pitchFamily="34" charset="0"/>
                <a:cs typeface="Calibri"/>
                <a:sym typeface="Wingdings" panose="05000000000000000000" pitchFamily="2" charset="2"/>
              </a:rPr>
              <a:t>Constitution Day</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23: </a:t>
            </a:r>
            <a:r>
              <a:rPr lang="en-US" sz="1200" dirty="0">
                <a:latin typeface="Bahnschrift Light" panose="020B0502040204020203" pitchFamily="34" charset="0"/>
                <a:cs typeface="Calibri"/>
                <a:sym typeface="Wingdings" panose="05000000000000000000" pitchFamily="2" charset="2"/>
              </a:rPr>
              <a:t>K Fee Due (more info to come on using E Funds )</a:t>
            </a:r>
          </a:p>
          <a:p>
            <a:pPr marL="285750" indent="-285750">
              <a:buFont typeface="Arial"/>
              <a:buChar char="•"/>
            </a:pPr>
            <a:r>
              <a:rPr lang="en-US" sz="1200" b="1" dirty="0">
                <a:latin typeface="Bahnschrift Light" panose="020B0502040204020203" pitchFamily="34" charset="0"/>
                <a:cs typeface="Calibri"/>
                <a:sym typeface="Wingdings" panose="05000000000000000000" pitchFamily="2" charset="2"/>
              </a:rPr>
              <a:t>September 26: </a:t>
            </a:r>
            <a:r>
              <a:rPr lang="en-US" sz="1200" dirty="0">
                <a:latin typeface="Bahnschrift Light" panose="020B0502040204020203" pitchFamily="34" charset="0"/>
                <a:cs typeface="Calibri"/>
                <a:sym typeface="Wingdings" panose="05000000000000000000" pitchFamily="2" charset="2"/>
              </a:rPr>
              <a:t>Mrs. Deason out of town SUB w/ Ms. M</a:t>
            </a:r>
            <a:endParaRPr lang="en-US" sz="1800" dirty="0">
              <a:cs typeface="Calibri"/>
            </a:endParaRPr>
          </a:p>
          <a:p>
            <a:pPr marL="342900" indent="-342900">
              <a:buFont typeface="Arial" panose="020B0604020202020204" pitchFamily="34" charset="0"/>
              <a:buChar char="•"/>
            </a:pPr>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3.xml><?xml version="1.0" encoding="utf-8"?>
<ds:datastoreItem xmlns:ds="http://schemas.openxmlformats.org/officeDocument/2006/customXml" ds:itemID="{56CDE11C-40CF-4B6B-B4B2-399444E073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645</TotalTime>
  <Words>329</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165</cp:revision>
  <cp:lastPrinted>2024-08-23T12:11:23Z</cp:lastPrinted>
  <dcterms:created xsi:type="dcterms:W3CDTF">2015-07-01T02:16:27Z</dcterms:created>
  <dcterms:modified xsi:type="dcterms:W3CDTF">2025-08-29T11:30:55Z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