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777" r:id="rId2"/>
    <p:sldMasterId id="2147483795" r:id="rId3"/>
  </p:sldMasterIdLst>
  <p:handoutMasterIdLst>
    <p:handoutMasterId r:id="rId17"/>
  </p:handoutMasterIdLst>
  <p:sldIdLst>
    <p:sldId id="256" r:id="rId4"/>
    <p:sldId id="257" r:id="rId5"/>
    <p:sldId id="258" r:id="rId6"/>
    <p:sldId id="277" r:id="rId7"/>
    <p:sldId id="278" r:id="rId8"/>
    <p:sldId id="279" r:id="rId9"/>
    <p:sldId id="284" r:id="rId10"/>
    <p:sldId id="280" r:id="rId11"/>
    <p:sldId id="281" r:id="rId12"/>
    <p:sldId id="282" r:id="rId13"/>
    <p:sldId id="283" r:id="rId14"/>
    <p:sldId id="276" r:id="rId15"/>
    <p:sldId id="286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0" autoAdjust="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F3F4CA-8EB3-4A8E-86B1-57710A28F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56.63717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5-08-20T18:10:29.09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10987 17015 0,'33'0'125,"-33"0"-125,32 0 15,-32 0-15,32 0 16,1 0-16,-33 0 16,32 0-16,-32 0 15,32 0-15,0 0 16,-32 0-1,33 0-15,-1 0 16,0 0 0,1 0-16,-1 0 15,0 0-15,-32 0 16,33 0-1,-33 0 1,32 0 0,-32 0-1,65 0-15,-33 0 16,0 0-16,1 0 15,-33 0-15,64 0 16,-64 0-16,33 0 16,31 0-16,-64 0 15,65 0-15,-65 0 16,32 0-16,0 0 15,1 0-15,31 0 16,-31 0-16,-1 0 16,0 0-16,1 0 15,-1 0-15,0-32 16,1 32-16,-33 0 15,32-32 1,-32 32 0,65-32-16,-65-1 15,32-31-15,-32 31 16,32 1-16,-32 32 15,0-64-15,32-1 16,-32 0-16,0 33 16,0-33-16,0 1 15,0 32-15,0-33 16,0 0-16,33 33 15,-33 0-15,0-33 16,0 1-16,0-1 16,0 1-16,0-1 15,0 0-15,0 1 16,0-1-16,0 33 15,0-33-15,0 33 16,0 0-16,0-33 16,0 33-16,0 0 15,0-33-15,0 33 16,0 0-16,0-33 15,0 0-15,0-31 16,0 31 0,0 0-16,0 33 15,0-32-15,0 31 16,0 1-16,0-33 15,0 33-15,0 0 16,0-33-16,0 65 16,0-32-16,0-65 15,0 97-15,0-32 16,0-33-16,0 33 15,0 0-15,0-33 16,0 33-16,0-1 16,0-31-16,0 32 15,0-1-15,0-31 16,0-1-16,0 33 15,0 0-15,0-33 16,0 33-16,0-1 16,32-63-16,-32 96 15,0-65-15,0 33 16,0-65-16,0 32 15,0 33-15,0 0 16,0-33 0,0 33-16,0 0 15,0-33-15,0 0 16,0 33-16,0-32 15,0-1-15,0 0 16,0 1-16,0 31 16,0-31-16,0 32 15,0-1-15,0 1 16,0 0-16,0-1 15,0-63-15,0 63 16,0 1-16,0 0 16,0-33-16,0 1 15,0 31-15,0-31 16,0-1-16,0 33 15,0 0-15,0-33 16,0 0-16,0 33 16,0-32-16,0-1 15,0 33-15,0-1 16,0-31-16,0-33 15,0 65-15,0-33 16,0 33 0,0-65-16,0 65 15,0-1-15,0-31 16,0 64-16,0-65 15,0 33-15,0-65 16,0 32-16,0 33 16,0-32-16,0-1 15,0 0-15,0 1 16,0 32-16,0-65 16,0 0-16,0 65 15,0-33-15,0 33 16,0-33-16,0 1 15,0-1-15,0 0 16,0 1-16,0-1 16,0 1-16,0 31 15,0-31-15,0-1 16,0 33-16,0-33 15,0 1-15,0 32 16,0-1-16,0-31 16,0-33-16,0 65 15,0-1 1,0-31-16,0-33 15,0 64-15,0 1 16,0 0-16,0-33 16,0 33-16,0 0 15,0-65-15,0 97 16,0-32-16,0-1 15,0 1-15,0 0 16,0 32-16,0-65 16,0 65-16,0-32 15,0-33-15,0 65 16,0-32-16,0 0 15,0-1-15,0 1 16,0 0 0,0 32 77,0-32-77,0 32-16,0-33 15,0 33 1,0-32 624,0 0-640,0 32 15,32-33-15,-32 33 16,0-32-1,0 32-15,0-32 16,0 0-16,0-33 16,0 65-16,0-32 15,0 32 1,0-65-1,0 65-15,0-32 16,0 32 31,0-32-47,33-1 15,-33-31-15,0-33 16,0 65-16,0 32 16,0-65-16,0 65 15,0-65 1,0 65-16,0-32 15,0 0-15,0 0 16,0-1-16,0 1 16,0 0-16,0-33 15,0 65-15,0-32 16,0 32-16,0-65 15,0 33-15,0 0 16,0-1-16,0 1 16,0 0-16,0-1 15,0 1-15,0 0 16,0-65-16,0 97 15,0-32-15,0 32 16,0-65-16,0 33 16,0 0-16,0-33 15,0 65-15,0-32 16,0-65-16,0 97 15,0-65-15,0 33 16,0 0-16,0-33 16,0 33-16,0 0 15,0-1 1,0 1-16,0 32 15,0-32-15,0 32 16,0-65-16,0 33 16,0 0-16,0-33 15,0 33-15,0-1 16,0 1-16,32 0 15,-32 0-15,0 32 16,0-33-16,0 1 16,0 0-16,0 32 15,0-65-15,0 33 16,0 32-16,0-32 15,0-1-15,0-31 16,0 31-16,32 33 16,-32-64-16,0 64 15,0-65-15,0 65 16,0-32-16,0 0 15,0-1-15,0-31 16,33 64-16,-33-33 16,0 1-16,32 0 15,-32 0 1,0-1-16,0 1 15,0 0-15,0-1 16,32 1-16,-32 0 16,0 0-16,0 32 15,0-33-15,0 1 16,0-33-1,0 33-15,0 0 16,0-33-16,0 65 16,0-32-16,0 0 15,33-1 1,-33 33-16,0-32 15,0 0-15,0 0 16,0-1-16,0 33 16,0-32-16,0 0 15,0 32-15,32-33 16,-32 1-16,0 0 15,0 0-15,0 32 16,0-65-16,0 33 16,0-1-1,32 1 1,-32 0-16,0 32 15,33-32-15,-33-33 16,0 65-16,32-65 16,0 33-16,-32 0 15,0 32-15,33-32 16,-33 32-16,0-65 15,64 65-15,-64-65 16,0 65-16,32 0 16,-32 0-16,33-32 15,-1 32 1,-32-32-16,32-1 15,1 1-15,-33 32 16,32-32-16,-32 32 16,32-32-16,1 32 15,-33-33 1,32 33-1,-32 0-15,65 0 16,-65 0-16,32-32 16,65 32-16,-65 0 15,1 0 1,31 0-16,-32 0 15,1 0-15,-1 0 16,0 0-16,1 0 16,-33 0-1,32 0 16,-32 0-31,32 0 16,1 0-16,31 0 16,-64 0-16,33 0 15,-1 0-15,0 0 16,-32 0-16,33 0 15,-33 0 1,32 0 0,33 0-1,-33 0-15,0 0 16,-32 0-16,32 0 15,1 0-15,-1-32 16,0 32-16,1 0 16,-33 0-16,32 0 124,0 0-108,1 0-16,-33 0 203,-33 0-203,33 0 15,0 0-15,-32 0 16,32 0 0,-32 0-16,32-33 15,-33 33-15,1 0 16,32-32-16,-32 32 15,32 0-15,-33 0 16,1 0-16,0-32 16,32 32-1,-32 0-15,-1 0 16,33 0-16,-32 0 15,32 0 17,-32 0-32,32-32 15,0 32-15,-33 0 16,1 0-1,32 0-15,0-33 16,-32 33-16,32-32 16,0 32-16,-33 0 31,1 0 16,32 0-32,0 0-15,-32-32 16,32 32-1,0 0-15,0 0 219,0 0-219,0 0 15,0 32 1,0 0-16,0-32 16,0 33-16,0-33 15,0 32-15,0 0 16,0-32-16,0 32 15,0-32-15,0 33 16,0-33 0,0 32-1,0 0-15,0-32 16,0 33-16,0-33 15,0 32-15,0 0 16,0-32-16,0 32 16,0-32-1,0 33-15,0-1 16,0 0-1,0-32 1,0 33-16,0-33 16,0 32-16,0 0 31,0 1-31,0-33 31,0 0 141,0 0-172,0 0 15,0 0 1,32-33-1,-32 1 1,32 32 0,-32 0-1,33 0 1,-33-32 15,0 32 0,0 0-15,32 0-1,0 0-15,-32 0 16,0-33 0,33 33 15,-33 0-16,32-32 17,-32 0-1,32 32 0,1-33-31,-33 33 47,32 0-32,-32 0 1,0-32-16,0 32 16,32-32-16,-32 32 15,32 0 1,-32-32-1,0 32 32,0 0-31,33 0-16,-33-33 15,0 33-15,32 0 63,-32 0 218,0-32-219,32 32 16,-32-32-62,33 32 15,-33 0-16,0-33 17,0 33-17</inkml:trace>
  <inkml:trace contextRef="#ctx0" brushRef="#br0" timeOffset="1">13960 2809 0,'0'0'94,"0"0"-79,0 0 1,0 32-16,0-32 16,0 32-1,0 0-15,0-32 16,0 33-1,0-33 1,0 32 0,0 0 15,0-32 16,0 33-32,0-33 1,0 32-16,0-32 31,0 32 0,0 0-15,0-32-1,0 33 1,0-33 93,0 32-78,0 0 1,0-32 108,0-32-124,0 32-16,0-32 31,0 32-16,0-33 1,0 1-16,0 32 16,0-32-16,0 32 15,0-32-15,0-1 16,0 1-1,33 0-15,-33 32 16,0-33 0,0 1-1,0 32-15,0-32 16,0 32-1,0 0 110,0 0-109,0 32-16,0 0 15,0 1-15,0-33 16,0 64-16,0-64 16,0 33-16,0-33 15,0 64-15,0-64 16,0 32-1,0-32 48,0 33-32,0-33-15,0 0 62,0 0-63,0-33-15,0-31 16,32 64-16,-32-65 15,0 33-15,0 32 16,0-32-16,0-1 16,0 33-1,0-32 1,0 32-1,0-32 1,0 32 46,0 0 48,0 0-110,0 64 15,0-64-15,0 33 16,0-33-16,0 32 15,0-32-15,0 32 16,0 1-16,0-1 16,0-32-16,0 32 15,0 0 1,0-32-1,0 33 1,0-33-16,0 0 125,0 0-110,0-33-15,0 1 16,0 0-16,0 32 16,0-65-16,32 65 15,-32-32-15,0 0 16,0-1-16,0 33 15,0-32-15,0 0 16,0 32 0,0 0-1,0 0 94,0 32-93,0-32-16,0 65 16,0-65-1,0 32-15,0-32 16,0 32-16,0-32 15,0 65-15,0-65 16,0 32 0,0-32 15,0 32-16,0 1 1,0-33 15,0 0 94,0 0-125,33-33 16,-33-31-1,32 32-15,-32-1 16,0 33-16,0-32 15,0 32-15,0-32 16,0 32 0,0-33 46,0 33 63,32 33-110,-32-33-15,0 32 16,0-32-16,0 32 16,0 1 15,0-33-31,0 32 31,33-32 31,-33 0 32,0 0-94,0-65 16,0 33-16,0 32 15,0-32 1,32 32-16,-32-33 15,0 33 1,0 0 109,0 0-110,0 33-15,0-33 16,0 32-16,0-32 16,0 32 30,0-32 48,0 0-94,0 0 16,0-32 15,0 32-31,32-32 31,-32 32 16,32 0-32,1 0 1,-33 0 31,0 0 93,0 0-124,0 0-1,-33 0 1,33 32 15,-32-32-31,32 32 31,-32-32-15,32 0-16,0 0 31,0 33-31,-32-33 31,-1 32-15,33-32 15,0 0-15,0 32 15,-32-32 0,32 0-15,0 0 15,-32 0 0,32 32 0,0 1 16,-33-33-16,33 32 16,0-32 31,-32 0-15,32 0-32,0 0-16,-32 0 79,32 0 31,0 0-110,0 0 1,0 0 0,0-32-1,0-1 1,0 33-1,0-32-15,0 32 16,0-32 0,0 0-1,0 32 1,0-33 15,0 33-15,0-32-1,0 32 1,0-32-1,0-1 1,0 33-16,0-32 31,0 32-31,0-32 31,0 0-31,0 32 16,0-33 46,0 33 204,0 0-251,0 0-15,32 0 16,-32 0-16,32 0 15,1 0-15,-33 0 16,32 0 0,-32 33-16,0-33 31,32 0-16,1 0 17,-33 0-32,0 32 31,32-32-31,-32 0 93,0 0-61,32 0 14,-32 0-30,32 0 15,-32 32 94,0-32-125,0 0 31,-32 0-15,32 0-1,-32 0 1,32 0 0,-32 0-1,-1 0-15,33 0 16,-32 0-1,32 0 1,-32 0 31,-1 0-16,33 0-15,0 0-1,0 0 1,-32 0 31,32 0-32,-32-32 32,32 32-31,0-32 77,0 32-30,0 0-63,32 0 15,0 0 1,-32 0-16,33 32 15,-33-32 1,32 0 0,-32 0-1,32 0-15,1 0 0,-33 0 16,32 0-1,-32 0 1,32 0 0,-32 32-16,32-32 15,-32 0 1,33 0-16,-33 0 31,0 0 94,0 32-78,0 1-32,0-33 1,0 0-1,-33 0 1,33 32 0,-32-32-1,32 0-15,0 32 16,-32-32-1,32 33 1,0-1 0,-32-32-16,32 0 15,-33 32 16,33-32-15,0 0 15,0 32 0,0 1 16,-32-33-47,32 0 16,0 0 15,0 32-15,-32-32 15,32 0-16,0 32 17,-33-32-17,33 0 48,-32 0-48,32 0 1,-32 0 124,32 0-109,-33 33 1,1-33-1,32 0 47,0 0-63,0 0 1,0-33 0,0 33-1,0-32 16,0 32-31,0-32 32,0-1-32,0 1 15,0 32 16,0-32-15,0 0-16,0 32 16,0 0-1,0-33 1,0 33-16,0-32 15,0 0 17,0 32-32,0-33 31,0 33-16,0-32 1,0 32 0,0-32-1,0 0 16,0 32-15,0-33 15,0 33-15,32 0 155,-32 0-171,33 0 16,-33 0-16,32 33 31,0-33-31,-32 32 31,33-32 1,-33 32-17,0-32 1,0 0-1,32 0-15,-32 0 32,32 32-1,1-32-16,-33 0 17,32 0-17,-32 0 32,0 33-31,0-1 30,0-32-30,32 0 31,-32 32 31,0-32-31,0 0-32,-32 33 1,32-33-16,-32 32 15,-1-32 1,33 0 0,-32 0-1,32 0-15,-32 0 16,32 0-1,-33 0 1,1 0 0,32 0 62,0-32-63,0 32-15,0-33 16,0 33-16,0-32 15,0 0-15,0 32 16,0-33-16,0 33 16,32-32-1,-32 32 16,33 0-15,-33 0 0,32 0-1,-32 0-15,32 0 16,1 0-1,-33 0 17,0 0-17,0 0 1,0 32-16,0-32 15,0 33-15,0-1 16,32-32-16,-32 32 16,0-32-1,0 33 32,0-1-31,-32-32 15,32 0-16,-33 32 1,33-32 93,0 0-93,33 0-1,-33-64-15,32 64 16,-32-33-16,32 33 16,-32-32-16,32 32 15,-32 0 48,0 0 77,0 0-124,0 0-16,0 32 15,0-32-15,-32 0 16,0 0-1,32 33 1,0-33-16,-32 0 16,-1 0 30,33 0 17,0 0-48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6E59-2A41-4543-BF54-EDA32112E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81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A74C-196E-45B1-8F6E-309A51E5C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77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970D-8F3E-4756-933F-C1EFF9A12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55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27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3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4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5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08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9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4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079A8-2FD2-4EC5-906F-F37EBA432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147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40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78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2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89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29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43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56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08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72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9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8E29F-FD8E-41BF-9168-C2574F35D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776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9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53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7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68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6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4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9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3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8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2D3F-C9FC-4088-8E41-666D16E20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65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B485-A540-4645-9826-39AA4DA76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28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A500-93D2-444C-9C29-D2C4B4A48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99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DF27-176D-4995-A2A1-137462FCE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49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DF56-8F1E-454C-9F5F-EE37FCF8B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87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7DBB-AC51-41C9-BFCC-180FBD846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A53B38-3E13-4F81-9A33-21967FBE5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08/16/2019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3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D24A0-BF19-4268-8E6E-F971A097AD8F}" type="datetimeFigureOut">
              <a:rPr lang="en-US" smtClean="0"/>
              <a:t>08/16/2019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E99B-D005-4AD3-93D1-FE051D59C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6.wmf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1.wmf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15.jpe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2.wmf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33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31.wmf"/><Relationship Id="rId10" Type="http://schemas.openxmlformats.org/officeDocument/2006/relationships/image" Target="../media/image26.wmf"/><Relationship Id="rId19" Type="http://schemas.openxmlformats.org/officeDocument/2006/relationships/image" Target="../media/image4.jpeg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8.wmf"/><Relationship Id="rId22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0.wmf"/><Relationship Id="rId26" Type="http://schemas.openxmlformats.org/officeDocument/2006/relationships/image" Target="../media/image45.png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e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25.bin"/><Relationship Id="rId15" Type="http://schemas.openxmlformats.org/officeDocument/2006/relationships/customXml" Target="../ink/ink1.xml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44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Relationship Id="rId27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smtClean="0"/>
              <a:t>1.4 </a:t>
            </a:r>
            <a:r>
              <a:rPr lang="en-US" altLang="en-US" sz="4400" smtClean="0">
                <a:latin typeface="Georgia" panose="02040502050405020303" pitchFamily="18" charset="0"/>
              </a:rPr>
              <a:t>Rational Expressions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anose="02040502050405020303" pitchFamily="18" charset="0"/>
              </a:rPr>
              <a:t>EX 7  			Rationalize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42950" y="1671638"/>
          <a:ext cx="19383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671638"/>
                        <a:ext cx="1938338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8588" y="1666875"/>
          <a:ext cx="1836737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5" imgW="634725" imgH="457002" progId="Equation.DSMT4">
                  <p:embed/>
                </p:oleObj>
              </mc:Choice>
              <mc:Fallback>
                <p:oleObj name="Equation" r:id="rId5" imgW="634725" imgH="4570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666875"/>
                        <a:ext cx="1836737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2463" y="3352800"/>
          <a:ext cx="22034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7" imgW="761669" imgH="431613" progId="Equation.DSMT4">
                  <p:embed/>
                </p:oleObj>
              </mc:Choice>
              <mc:Fallback>
                <p:oleObj name="Equation" r:id="rId7" imgW="761669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352800"/>
                        <a:ext cx="220345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8650" y="4892675"/>
          <a:ext cx="22034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9" imgW="761669" imgH="431613" progId="Equation.DSMT4">
                  <p:embed/>
                </p:oleObj>
              </mc:Choice>
              <mc:Fallback>
                <p:oleObj name="Equation" r:id="rId9" imgW="761669" imgH="43161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892675"/>
                        <a:ext cx="220345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64186"/>
              </p:ext>
            </p:extLst>
          </p:nvPr>
        </p:nvGraphicFramePr>
        <p:xfrm>
          <a:off x="3354388" y="4814888"/>
          <a:ext cx="1150937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11" imgW="355320" imgH="406080" progId="Equation.DSMT4">
                  <p:embed/>
                </p:oleObj>
              </mc:Choice>
              <mc:Fallback>
                <p:oleObj name="Equation" r:id="rId11" imgW="355320" imgH="4060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4814888"/>
                        <a:ext cx="1150937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anose="02040502050405020303" pitchFamily="18" charset="0"/>
              </a:rPr>
              <a:t>EX 8			Rationalize the Numerator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81038" y="1651000"/>
          <a:ext cx="206216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3" imgW="634725" imgH="431613" progId="Equation.DSMT4">
                  <p:embed/>
                </p:oleObj>
              </mc:Choice>
              <mc:Fallback>
                <p:oleObj name="Equation" r:id="rId3" imgW="634725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651000"/>
                        <a:ext cx="2062162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09863" y="1712913"/>
          <a:ext cx="1946275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5" imgW="672808" imgH="457002" progId="Equation.DSMT4">
                  <p:embed/>
                </p:oleObj>
              </mc:Choice>
              <mc:Fallback>
                <p:oleObj name="Equation" r:id="rId5" imgW="672808" imgH="4570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1712913"/>
                        <a:ext cx="1946275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8475" y="3408363"/>
          <a:ext cx="2460625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7" imgW="850900" imgH="508000" progId="Equation.DSMT4">
                  <p:embed/>
                </p:oleObj>
              </mc:Choice>
              <mc:Fallback>
                <p:oleObj name="Equation" r:id="rId7" imgW="8509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408363"/>
                        <a:ext cx="2460625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2288" y="4870450"/>
          <a:ext cx="2460625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Equation" r:id="rId9" imgW="850900" imgH="508000" progId="Equation.DSMT4">
                  <p:embed/>
                </p:oleObj>
              </mc:Choice>
              <mc:Fallback>
                <p:oleObj name="Equation" r:id="rId9" imgW="8509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4870450"/>
                        <a:ext cx="2460625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03700" y="4999038"/>
          <a:ext cx="183673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Equation" r:id="rId11" imgW="634725" imgH="418918" progId="Equation.DSMT4">
                  <p:embed/>
                </p:oleObj>
              </mc:Choice>
              <mc:Fallback>
                <p:oleObj name="Equation" r:id="rId11" imgW="634725" imgH="41891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4999038"/>
                        <a:ext cx="1836738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858701"/>
              </p:ext>
            </p:extLst>
          </p:nvPr>
        </p:nvGraphicFramePr>
        <p:xfrm>
          <a:off x="6324600" y="4941094"/>
          <a:ext cx="13573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13" imgW="419040" imgH="406080" progId="Equation.DSMT4">
                  <p:embed/>
                </p:oleObj>
              </mc:Choice>
              <mc:Fallback>
                <p:oleObj name="Equation" r:id="rId13" imgW="419040" imgH="4060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941094"/>
                        <a:ext cx="1357313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sz="8800" smtClean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525963"/>
          </a:xfrm>
        </p:spPr>
        <p:txBody>
          <a:bodyPr/>
          <a:lstStyle/>
          <a:p>
            <a:pPr>
              <a:defRPr/>
            </a:pPr>
            <a:r>
              <a:rPr lang="en-US" sz="6600" dirty="0" err="1" smtClean="0">
                <a:solidFill>
                  <a:srgbClr val="0000CC"/>
                </a:solidFill>
              </a:rPr>
              <a:t>Pg</a:t>
            </a:r>
            <a:r>
              <a:rPr lang="en-US" sz="6600" dirty="0" smtClean="0">
                <a:solidFill>
                  <a:srgbClr val="0000CC"/>
                </a:solidFill>
              </a:rPr>
              <a:t> 41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6600" dirty="0" smtClean="0">
                <a:solidFill>
                  <a:srgbClr val="0000CC"/>
                </a:solidFill>
              </a:rPr>
              <a:t>	#7-15 odd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6600" dirty="0" smtClean="0">
                <a:solidFill>
                  <a:srgbClr val="0000CC"/>
                </a:solidFill>
              </a:rPr>
              <a:t> 	  31-41 odd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6600" dirty="0" smtClean="0">
                <a:solidFill>
                  <a:srgbClr val="0000CC"/>
                </a:solidFill>
              </a:rPr>
              <a:t>	  51-54 </a:t>
            </a:r>
            <a:r>
              <a:rPr lang="en-US" sz="6600" dirty="0" smtClean="0">
                <a:solidFill>
                  <a:srgbClr val="FF0000"/>
                </a:solidFill>
              </a:rPr>
              <a:t>all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6600" dirty="0" smtClean="0">
                <a:solidFill>
                  <a:srgbClr val="0000CC"/>
                </a:solidFill>
              </a:rPr>
              <a:t>	  73-83 odd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905625" y="2411413"/>
            <a:ext cx="1416050" cy="3676650"/>
            <a:chOff x="6905852" y="2411448"/>
            <a:chExt cx="1415595" cy="3676615"/>
          </a:xfrm>
        </p:grpSpPr>
        <p:pic>
          <p:nvPicPr>
            <p:cNvPr id="13317" name="Picture 3" descr="http://t3.gstatic.com/images?q=tbn:ANd9GcS2ufP_TXS1nJEOyFvD8mFzfx2COS0KbOk0tCQECCFpHYaoVsjQtA:blogs.technet.com/resized-image.ashx/__size/550x0/__key/communityserver-blogs-components-weblogfiles/00-00-00-91-10/6740.StickFigure_5F00_Sunglass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r="45454"/>
            <a:stretch>
              <a:fillRect/>
            </a:stretch>
          </p:blipFill>
          <p:spPr bwMode="auto">
            <a:xfrm flipH="1">
              <a:off x="6984496" y="2411448"/>
              <a:ext cx="1336951" cy="367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2" descr="C:\Users\Nathan\AppData\Local\Microsoft\Windows\Temporary Internet Files\Content.IE5\SNZMMZNF\MC900441322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9102" flipH="1">
              <a:off x="6905852" y="3512466"/>
              <a:ext cx="471865" cy="471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arth_vader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40728" y="5267325"/>
            <a:ext cx="457200" cy="457200"/>
          </a:xfrm>
          <a:solidFill>
            <a:schemeClr val="tx1"/>
          </a:solidFill>
        </p:spPr>
      </p:pic>
      <p:pic>
        <p:nvPicPr>
          <p:cNvPr id="1026" name="Picture 2" descr="Image result for darth vader clean 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45" y="0"/>
            <a:ext cx="5391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0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5125"/>
            <a:ext cx="8610600" cy="1325563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atin typeface="Georgia" panose="02040502050405020303" pitchFamily="18" charset="0"/>
              </a:rPr>
              <a:t>Simplifying Rational Expressions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3984625" y="1143000"/>
            <a:ext cx="5187950" cy="4351337"/>
          </a:xfrm>
        </p:spPr>
        <p:txBody>
          <a:bodyPr/>
          <a:lstStyle/>
          <a:p>
            <a:pPr marL="801688" indent="-801688">
              <a:buFont typeface="Calibri Light" panose="020F0302020204030204" pitchFamily="34" charset="0"/>
              <a:buAutoNum type="arabicPeriod"/>
            </a:pPr>
            <a:r>
              <a:rPr lang="en-US" altLang="en-US" sz="6600" dirty="0" smtClean="0">
                <a:solidFill>
                  <a:srgbClr val="FF0000"/>
                </a:solidFill>
              </a:rPr>
              <a:t>F</a:t>
            </a:r>
            <a:r>
              <a:rPr lang="en-US" altLang="en-US" sz="6600" dirty="0" smtClean="0"/>
              <a:t>actor</a:t>
            </a:r>
          </a:p>
          <a:p>
            <a:pPr marL="801688" indent="-801688">
              <a:buFont typeface="Calibri Light" panose="020F0302020204030204" pitchFamily="34" charset="0"/>
              <a:buAutoNum type="arabicPeriod"/>
            </a:pPr>
            <a:r>
              <a:rPr lang="en-US" altLang="en-US" sz="6600" dirty="0" smtClean="0">
                <a:solidFill>
                  <a:srgbClr val="FF0000"/>
                </a:solidFill>
              </a:rPr>
              <a:t>R</a:t>
            </a:r>
            <a:r>
              <a:rPr lang="en-US" altLang="en-US" sz="6600" dirty="0" smtClean="0"/>
              <a:t>educe </a:t>
            </a:r>
            <a:br>
              <a:rPr lang="en-US" altLang="en-US" sz="6600" dirty="0" smtClean="0"/>
            </a:br>
            <a:r>
              <a:rPr lang="en-US" altLang="en-US" sz="4000" dirty="0" smtClean="0"/>
              <a:t>coefficients</a:t>
            </a:r>
            <a:endParaRPr lang="en-US" altLang="en-US" sz="4800" dirty="0" smtClean="0"/>
          </a:p>
          <a:p>
            <a:pPr marL="801688" indent="-801688">
              <a:buFont typeface="Calibri Light" panose="020F0302020204030204" pitchFamily="34" charset="0"/>
              <a:buAutoNum type="arabicPeriod"/>
            </a:pPr>
            <a:r>
              <a:rPr lang="en-US" altLang="en-US" sz="6600" dirty="0" smtClean="0">
                <a:solidFill>
                  <a:srgbClr val="FF0000"/>
                </a:solidFill>
              </a:rPr>
              <a:t>E</a:t>
            </a:r>
            <a:r>
              <a:rPr lang="en-US" altLang="en-US" sz="6600" dirty="0" smtClean="0"/>
              <a:t>liminate </a:t>
            </a:r>
            <a:br>
              <a:rPr lang="en-US" altLang="en-US" sz="6600" dirty="0" smtClean="0"/>
            </a:br>
            <a:r>
              <a:rPr lang="en-US" altLang="en-US" sz="4000" dirty="0" smtClean="0">
                <a:solidFill>
                  <a:srgbClr val="000000"/>
                </a:solidFill>
              </a:rPr>
              <a:t>common factors</a:t>
            </a:r>
            <a:endParaRPr lang="en-US" altLang="en-US" sz="6600" dirty="0" smtClean="0"/>
          </a:p>
          <a:p>
            <a:pPr marL="801688" indent="-801688">
              <a:buFont typeface="Calibri Light" panose="020F0302020204030204" pitchFamily="34" charset="0"/>
              <a:buAutoNum type="arabicPeriod"/>
            </a:pPr>
            <a:r>
              <a:rPr lang="en-US" altLang="en-US" sz="6600" dirty="0" smtClean="0">
                <a:solidFill>
                  <a:srgbClr val="FF0000"/>
                </a:solidFill>
              </a:rPr>
              <a:t>D</a:t>
            </a:r>
            <a:r>
              <a:rPr lang="en-US" altLang="en-US" sz="6600" dirty="0" smtClean="0"/>
              <a:t>etermine </a:t>
            </a:r>
            <a:r>
              <a:rPr lang="en-US" altLang="en-US" sz="4000" dirty="0" smtClean="0"/>
              <a:t>restrictions</a:t>
            </a:r>
            <a:endParaRPr lang="en-US" altLang="en-US" sz="5400" dirty="0" smtClean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412750" y="2857500"/>
            <a:ext cx="1416050" cy="3676650"/>
            <a:chOff x="6096000" y="2438400"/>
            <a:chExt cx="1371600" cy="3562350"/>
          </a:xfrm>
        </p:grpSpPr>
        <p:pic>
          <p:nvPicPr>
            <p:cNvPr id="4104" name="Picture 8" descr="http://t3.gstatic.com/images?q=tbn:ANd9GcS2ufP_TXS1nJEOyFvD8mFzfx2COS0KbOk0tCQECCFpHYaoVsjQtA:blogs.technet.com/resized-image.ashx/__size/550x0/__key/communityserver-blogs-components-weblogfiles/00-00-00-91-10/6740.StickFigure_5F00_Sunglass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r="45454"/>
            <a:stretch>
              <a:fillRect/>
            </a:stretch>
          </p:blipFill>
          <p:spPr bwMode="auto">
            <a:xfrm>
              <a:off x="6096000" y="2438400"/>
              <a:ext cx="1295400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" descr="C:\Users\Nathan\AppData\Local\Microsoft\Windows\Temporary Internet Files\Content.IE5\SNZMMZNF\MC900441322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9102">
              <a:off x="7010400" y="3505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Oval Callout 11"/>
          <p:cNvSpPr/>
          <p:nvPr/>
        </p:nvSpPr>
        <p:spPr bwMode="auto">
          <a:xfrm>
            <a:off x="1327150" y="2716213"/>
            <a:ext cx="1847850" cy="895350"/>
          </a:xfrm>
          <a:prstGeom prst="wedgeEllipseCallout">
            <a:avLst>
              <a:gd name="adj1" fmla="val -43352"/>
              <a:gd name="adj2" fmla="val 66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3" name="Content Placeholder 2"/>
          <p:cNvSpPr txBox="1">
            <a:spLocks/>
          </p:cNvSpPr>
          <p:nvPr/>
        </p:nvSpPr>
        <p:spPr bwMode="auto">
          <a:xfrm>
            <a:off x="1241425" y="2757488"/>
            <a:ext cx="19589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bg1"/>
                </a:solidFill>
              </a:rPr>
              <a:t>Hi!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bg1"/>
                </a:solidFill>
              </a:rPr>
              <a:t>I’m Fred!</a:t>
            </a:r>
          </a:p>
          <a:p>
            <a:endParaRPr lang="en-US" alt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71588" y="2754313"/>
            <a:ext cx="19589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bg1"/>
                </a:solidFill>
              </a:rPr>
              <a:t>I Love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bg1"/>
                </a:solidFill>
              </a:rPr>
              <a:t>Factoring!!</a:t>
            </a:r>
          </a:p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03" grpId="0"/>
      <p:bldP spid="4103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anose="02040502050405020303" pitchFamily="18" charset="0"/>
              </a:rPr>
              <a:t>EX 1 		    		Simplify		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838200" y="1371600"/>
          <a:ext cx="23066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3" imgW="710891" imgH="418918" progId="Equation.DSMT4">
                  <p:embed/>
                </p:oleObj>
              </mc:Choice>
              <mc:Fallback>
                <p:oleObj name="Equation" r:id="rId3" imgW="710891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2306638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1188" y="3057525"/>
          <a:ext cx="276066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5" imgW="850531" imgH="418918" progId="Equation.DSMT4">
                  <p:embed/>
                </p:oleObj>
              </mc:Choice>
              <mc:Fallback>
                <p:oleObj name="Equation" r:id="rId5" imgW="850531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057525"/>
                        <a:ext cx="2760662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838200" y="3057525"/>
            <a:ext cx="1154113" cy="1358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09700" y="4810125"/>
          <a:ext cx="11525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7" imgW="355292" imgH="393359" progId="Equation.DSMT4">
                  <p:embed/>
                </p:oleObj>
              </mc:Choice>
              <mc:Fallback>
                <p:oleObj name="Equation" r:id="rId7" imgW="355292" imgH="39335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810125"/>
                        <a:ext cx="11525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4114800" y="1560513"/>
            <a:ext cx="5029200" cy="4352925"/>
          </a:xfrm>
        </p:spPr>
        <p:txBody>
          <a:bodyPr/>
          <a:lstStyle/>
          <a:p>
            <a:pPr marL="1143000" indent="-1143000">
              <a:buFont typeface="Calibri Light" panose="020F0302020204030204" pitchFamily="34" charset="0"/>
              <a:buAutoNum type="arabicPeriod"/>
            </a:pPr>
            <a:r>
              <a:rPr lang="en-US" altLang="en-US" sz="6600" dirty="0" smtClean="0">
                <a:solidFill>
                  <a:srgbClr val="FF0000"/>
                </a:solidFill>
              </a:rPr>
              <a:t>F</a:t>
            </a:r>
            <a:r>
              <a:rPr lang="en-US" altLang="en-US" sz="6600" dirty="0" smtClean="0"/>
              <a:t>actor</a:t>
            </a:r>
          </a:p>
          <a:p>
            <a:pPr marL="1143000" indent="-1143000">
              <a:buFont typeface="Calibri Light" panose="020F0302020204030204" pitchFamily="34" charset="0"/>
              <a:buAutoNum type="arabicPeriod"/>
            </a:pPr>
            <a:r>
              <a:rPr lang="en-US" altLang="en-US" sz="6600" dirty="0" smtClean="0">
                <a:solidFill>
                  <a:srgbClr val="FF0000"/>
                </a:solidFill>
              </a:rPr>
              <a:t>R</a:t>
            </a:r>
            <a:r>
              <a:rPr lang="en-US" altLang="en-US" sz="6600" dirty="0" smtClean="0"/>
              <a:t>educe</a:t>
            </a:r>
          </a:p>
          <a:p>
            <a:pPr marL="1143000" indent="-1143000">
              <a:buFont typeface="Calibri Light" panose="020F0302020204030204" pitchFamily="34" charset="0"/>
              <a:buAutoNum type="arabicPeriod"/>
            </a:pPr>
            <a:r>
              <a:rPr lang="en-US" altLang="en-US" sz="6600" dirty="0" smtClean="0">
                <a:solidFill>
                  <a:srgbClr val="FF0000"/>
                </a:solidFill>
              </a:rPr>
              <a:t>E</a:t>
            </a:r>
            <a:r>
              <a:rPr lang="en-US" altLang="en-US" sz="6600" dirty="0" smtClean="0"/>
              <a:t>liminate</a:t>
            </a:r>
          </a:p>
          <a:p>
            <a:pPr marL="1143000" indent="-1143000">
              <a:buFont typeface="Calibri Light" panose="020F0302020204030204" pitchFamily="34" charset="0"/>
              <a:buAutoNum type="arabicPeriod"/>
            </a:pPr>
            <a:r>
              <a:rPr lang="en-US" altLang="en-US" sz="6600" dirty="0" smtClean="0">
                <a:solidFill>
                  <a:srgbClr val="FF0000"/>
                </a:solidFill>
              </a:rPr>
              <a:t>D</a:t>
            </a:r>
            <a:r>
              <a:rPr lang="en-US" altLang="en-US" sz="6600" dirty="0" smtClean="0"/>
              <a:t>etermine </a:t>
            </a:r>
            <a:r>
              <a:rPr lang="en-US" altLang="en-US" sz="4000" dirty="0" smtClean="0"/>
              <a:t>restrictions</a:t>
            </a:r>
            <a:endParaRPr lang="en-US" altLang="en-US" sz="6600" dirty="0" smtClean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12750" y="4810125"/>
            <a:ext cx="663575" cy="1724025"/>
            <a:chOff x="6096000" y="2438400"/>
            <a:chExt cx="1371600" cy="3562350"/>
          </a:xfrm>
        </p:grpSpPr>
        <p:pic>
          <p:nvPicPr>
            <p:cNvPr id="5129" name="Picture 9" descr="http://t3.gstatic.com/images?q=tbn:ANd9GcS2ufP_TXS1nJEOyFvD8mFzfx2COS0KbOk0tCQECCFpHYaoVsjQtA:blogs.technet.com/resized-image.ashx/__size/550x0/__key/communityserver-blogs-components-weblogfiles/00-00-00-91-10/6740.StickFigure_5F00_Sunglasses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r="45454"/>
            <a:stretch>
              <a:fillRect/>
            </a:stretch>
          </p:blipFill>
          <p:spPr bwMode="auto">
            <a:xfrm>
              <a:off x="6096000" y="2438400"/>
              <a:ext cx="1295400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2" descr="C:\Users\Nathan\AppData\Local\Microsoft\Windows\Temporary Internet Files\Content.IE5\SNZMMZNF\MC900441322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9102">
              <a:off x="7010400" y="3505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76131"/>
              </p:ext>
            </p:extLst>
          </p:nvPr>
        </p:nvGraphicFramePr>
        <p:xfrm>
          <a:off x="2562225" y="5193243"/>
          <a:ext cx="18097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11" imgW="558720" imgH="203040" progId="Equation.DSMT4">
                  <p:embed/>
                </p:oleObj>
              </mc:Choice>
              <mc:Fallback>
                <p:oleObj name="Equation" r:id="rId11" imgW="55872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5193243"/>
                        <a:ext cx="18097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anose="02040502050405020303" pitchFamily="18" charset="0"/>
              </a:rPr>
              <a:t>EX 2 			Simplify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28650" y="1709738"/>
          <a:ext cx="420211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3" imgW="1295400" imgH="419100" progId="Equation.DSMT4">
                  <p:embed/>
                </p:oleObj>
              </mc:Choice>
              <mc:Fallback>
                <p:oleObj name="Equation" r:id="rId3" imgW="12954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709738"/>
                        <a:ext cx="420211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2775" y="3302000"/>
          <a:ext cx="486251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5" imgW="1498600" imgH="419100" progId="Equation.DSMT4">
                  <p:embed/>
                </p:oleObj>
              </mc:Choice>
              <mc:Fallback>
                <p:oleObj name="Equation" r:id="rId5" imgW="14986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302000"/>
                        <a:ext cx="486251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2100263" y="3435350"/>
            <a:ext cx="1100137" cy="546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114800" y="4005263"/>
            <a:ext cx="1100138" cy="546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38400" y="4114800"/>
            <a:ext cx="274638" cy="128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14800" y="3381375"/>
            <a:ext cx="1100138" cy="5445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52538" y="5029200"/>
          <a:ext cx="1770062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7" imgW="545863" imgH="393529" progId="Equation.DSMT4">
                  <p:embed/>
                </p:oleObj>
              </mc:Choice>
              <mc:Fallback>
                <p:oleObj name="Equation" r:id="rId7" imgW="545863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5029200"/>
                        <a:ext cx="1770062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http://t3.gstatic.com/images?q=tbn:ANd9GcS2ufP_TXS1nJEOyFvD8mFzfx2COS0KbOk0tCQECCFpHYaoVsjQtA:blogs.technet.com/resized-image.ashx/__size/550x0/__key/communityserver-blogs-components-weblogfiles/00-00-00-91-10/6740.StickFigure_5F00_Sunglasse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r="18182"/>
          <a:stretch>
            <a:fillRect/>
          </a:stretch>
        </p:blipFill>
        <p:spPr bwMode="auto">
          <a:xfrm>
            <a:off x="5309176" y="5187950"/>
            <a:ext cx="4143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5516563" y="1560513"/>
            <a:ext cx="3627437" cy="4352925"/>
          </a:xfrm>
        </p:spPr>
        <p:txBody>
          <a:bodyPr/>
          <a:lstStyle/>
          <a:p>
            <a:pPr marL="688975" indent="-688975">
              <a:buFont typeface="Calibri Light" panose="020F0302020204030204" pitchFamily="34" charset="0"/>
              <a:buAutoNum type="arabicPeriod"/>
            </a:pPr>
            <a:r>
              <a:rPr lang="en-US" altLang="en-US" sz="4800" dirty="0" smtClean="0">
                <a:solidFill>
                  <a:srgbClr val="FF0000"/>
                </a:solidFill>
              </a:rPr>
              <a:t>F</a:t>
            </a:r>
            <a:r>
              <a:rPr lang="en-US" altLang="en-US" sz="4800" dirty="0" smtClean="0"/>
              <a:t>actor</a:t>
            </a:r>
          </a:p>
          <a:p>
            <a:pPr marL="688975" indent="-688975">
              <a:buFont typeface="Calibri Light" panose="020F0302020204030204" pitchFamily="34" charset="0"/>
              <a:buAutoNum type="arabicPeriod"/>
            </a:pPr>
            <a:r>
              <a:rPr lang="en-US" altLang="en-US" sz="4800" dirty="0" smtClean="0">
                <a:solidFill>
                  <a:srgbClr val="FF0000"/>
                </a:solidFill>
              </a:rPr>
              <a:t>R</a:t>
            </a:r>
            <a:r>
              <a:rPr lang="en-US" altLang="en-US" sz="4800" dirty="0" smtClean="0"/>
              <a:t>educe</a:t>
            </a:r>
          </a:p>
          <a:p>
            <a:pPr marL="688975" indent="-688975">
              <a:buFont typeface="Calibri Light" panose="020F0302020204030204" pitchFamily="34" charset="0"/>
              <a:buAutoNum type="arabicPeriod"/>
            </a:pPr>
            <a:r>
              <a:rPr lang="en-US" altLang="en-US" sz="4800" dirty="0" smtClean="0">
                <a:solidFill>
                  <a:srgbClr val="FF0000"/>
                </a:solidFill>
              </a:rPr>
              <a:t>E</a:t>
            </a:r>
            <a:r>
              <a:rPr lang="en-US" altLang="en-US" sz="4800" dirty="0" smtClean="0"/>
              <a:t>liminate</a:t>
            </a:r>
          </a:p>
          <a:p>
            <a:pPr marL="688975" indent="-688975">
              <a:buFont typeface="Calibri Light" panose="020F0302020204030204" pitchFamily="34" charset="0"/>
              <a:buAutoNum type="arabicPeriod"/>
            </a:pPr>
            <a:r>
              <a:rPr lang="en-US" altLang="en-US" sz="4800" dirty="0" smtClean="0">
                <a:solidFill>
                  <a:srgbClr val="FF0000"/>
                </a:solidFill>
              </a:rPr>
              <a:t>D</a:t>
            </a:r>
            <a:r>
              <a:rPr lang="en-US" altLang="en-US" sz="4800" dirty="0" smtClean="0"/>
              <a:t>etermine </a:t>
            </a:r>
            <a:r>
              <a:rPr lang="en-US" altLang="en-US" sz="2800" dirty="0" smtClean="0"/>
              <a:t>restrictions</a:t>
            </a:r>
            <a:endParaRPr lang="en-US" altLang="en-US" sz="4800" dirty="0" smtClean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09441"/>
              </p:ext>
            </p:extLst>
          </p:nvPr>
        </p:nvGraphicFramePr>
        <p:xfrm>
          <a:off x="3136961" y="5272088"/>
          <a:ext cx="18510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61" y="5272088"/>
                        <a:ext cx="18510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C:\Users\Nathan\AppData\Local\Microsoft\Windows\Temporary Internet Files\Content.IE5\SNZMMZNF\MC900441322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102" flipH="1">
            <a:off x="5285363" y="5529263"/>
            <a:ext cx="1460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anose="02040502050405020303" pitchFamily="18" charset="0"/>
              </a:rPr>
              <a:t>EX 3 			Simplify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1447800"/>
          <a:ext cx="251301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3" imgW="774364" imgH="393529" progId="Equation.DSMT4">
                  <p:embed/>
                </p:oleObj>
              </mc:Choice>
              <mc:Fallback>
                <p:oleObj name="Equation" r:id="rId3" imgW="774364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251301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58850" y="1447800"/>
          <a:ext cx="131921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5" imgW="406048" imgH="393359" progId="Equation.DSMT4">
                  <p:embed/>
                </p:oleObj>
              </mc:Choice>
              <mc:Fallback>
                <p:oleObj name="Equation" r:id="rId5" imgW="406048" imgH="39335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1447800"/>
                        <a:ext cx="131921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9750" y="2930525"/>
          <a:ext cx="58515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7" imgW="1803400" imgH="444500" progId="Equation.DSMT4">
                  <p:embed/>
                </p:oleObj>
              </mc:Choice>
              <mc:Fallback>
                <p:oleObj name="Equation" r:id="rId7" imgW="18034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30525"/>
                        <a:ext cx="58515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64088" y="1447800"/>
          <a:ext cx="1236662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9" imgW="380835" imgH="393529" progId="Equation.DSMT4">
                  <p:embed/>
                </p:oleObj>
              </mc:Choice>
              <mc:Fallback>
                <p:oleObj name="Equation" r:id="rId9" imgW="380835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8" y="1447800"/>
                        <a:ext cx="1236662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05025" y="4648200"/>
          <a:ext cx="27193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11" imgW="837836" imgH="444307" progId="Equation.DSMT4">
                  <p:embed/>
                </p:oleObj>
              </mc:Choice>
              <mc:Fallback>
                <p:oleObj name="Equation" r:id="rId11" imgW="837836" imgH="44430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4648200"/>
                        <a:ext cx="2719388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http://t3.gstatic.com/images?q=tbn:ANd9GcS2ufP_TXS1nJEOyFvD8mFzfx2COS0KbOk0tCQECCFpHYaoVsjQtA:blogs.technet.com/resized-image.ashx/__size/550x0/__key/communityserver-blogs-components-weblogfiles/00-00-00-91-10/6740.StickFigure_5F00_Sunglasse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r="18182"/>
          <a:stretch>
            <a:fillRect/>
          </a:stretch>
        </p:blipFill>
        <p:spPr bwMode="auto">
          <a:xfrm>
            <a:off x="6985000" y="2411413"/>
            <a:ext cx="13366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213720"/>
              </p:ext>
            </p:extLst>
          </p:nvPr>
        </p:nvGraphicFramePr>
        <p:xfrm>
          <a:off x="5030788" y="5037138"/>
          <a:ext cx="2057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5037138"/>
                        <a:ext cx="2057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C:\Users\Nathan\AppData\Local\Microsoft\Windows\Temporary Internet Files\Content.IE5\SNZMMZNF\MC900441322[1]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102" flipH="1">
            <a:off x="6905625" y="3513138"/>
            <a:ext cx="47148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anose="02040502050405020303" pitchFamily="18" charset="0"/>
              </a:rPr>
              <a:t>EX 4 			Simplify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990600" y="1268413"/>
          <a:ext cx="1195388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3" imgW="368300" imgH="787400" progId="Equation.DSMT4">
                  <p:embed/>
                </p:oleObj>
              </mc:Choice>
              <mc:Fallback>
                <p:oleObj name="Equation" r:id="rId3" imgW="368300" imgH="787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68413"/>
                        <a:ext cx="1195388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57400" y="1219200"/>
          <a:ext cx="6604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5" imgW="203112" imgH="418918" progId="Equation.DSMT4">
                  <p:embed/>
                </p:oleObj>
              </mc:Choice>
              <mc:Fallback>
                <p:oleObj name="Equation" r:id="rId5" imgW="203112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19200"/>
                        <a:ext cx="6604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78038" y="2571750"/>
          <a:ext cx="6191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7" imgW="190417" imgH="393529" progId="Equation.DSMT4">
                  <p:embed/>
                </p:oleObj>
              </mc:Choice>
              <mc:Fallback>
                <p:oleObj name="Equation" r:id="rId7" imgW="190417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2571750"/>
                        <a:ext cx="6191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05238" y="1268413"/>
          <a:ext cx="144145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9" imgW="444307" imgH="787058" progId="Equation.DSMT4">
                  <p:embed/>
                </p:oleObj>
              </mc:Choice>
              <mc:Fallback>
                <p:oleObj name="Equation" r:id="rId9" imgW="444307" imgH="78705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1268413"/>
                        <a:ext cx="144145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21413" y="1268413"/>
          <a:ext cx="13176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11" imgW="406224" imgH="787058" progId="Equation.DSMT4">
                  <p:embed/>
                </p:oleObj>
              </mc:Choice>
              <mc:Fallback>
                <p:oleObj name="Equation" r:id="rId11" imgW="406224" imgH="78705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1268413"/>
                        <a:ext cx="131762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200" y="3667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0000"/>
                </a:solidFill>
                <a:latin typeface="Georgia" panose="02040502050405020303" pitchFamily="18" charset="0"/>
              </a:rPr>
              <a:t>Remember: keep, change, flip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90600" y="4724400"/>
          <a:ext cx="259556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Equation" r:id="rId13" imgW="800100" imgH="419100" progId="Equation.DSMT4">
                  <p:embed/>
                </p:oleObj>
              </mc:Choice>
              <mc:Fallback>
                <p:oleObj name="Equation" r:id="rId13" imgW="8001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259556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302125" y="4721225"/>
          <a:ext cx="185261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Equation" r:id="rId15" imgW="571252" imgH="418918" progId="Equation.DSMT4">
                  <p:embed/>
                </p:oleObj>
              </mc:Choice>
              <mc:Fallback>
                <p:oleObj name="Equation" r:id="rId15" imgW="571252" imgH="418918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4721225"/>
                        <a:ext cx="185261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107238" y="4721225"/>
          <a:ext cx="865187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17" imgW="266584" imgH="418918" progId="Equation.DSMT4">
                  <p:embed/>
                </p:oleObj>
              </mc:Choice>
              <mc:Fallback>
                <p:oleObj name="Equation" r:id="rId17" imgW="266584" imgH="41891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4721225"/>
                        <a:ext cx="865187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538663" y="4597400"/>
            <a:ext cx="1695450" cy="1604963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248025" y="6045200"/>
            <a:ext cx="4724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0000"/>
                </a:solidFill>
                <a:latin typeface="Georgia" panose="02040502050405020303" pitchFamily="18" charset="0"/>
              </a:rPr>
              <a:t>Opposite </a:t>
            </a:r>
            <a:r>
              <a:rPr lang="en-US" altLang="en-US" sz="3300">
                <a:solidFill>
                  <a:srgbClr val="FF0000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becomes -1</a:t>
            </a:r>
            <a:endParaRPr lang="en-US" altLang="en-US" sz="330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Picture 17" descr="http://t3.gstatic.com/images?q=tbn:ANd9GcS2ufP_TXS1nJEOyFvD8mFzfx2COS0KbOk0tCQECCFpHYaoVsjQtA:blogs.technet.com/resized-image.ashx/__size/550x0/__key/communityserver-blogs-components-weblogfiles/00-00-00-91-10/6740.StickFigure_5F00_Sunglasses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45454"/>
          <a:stretch>
            <a:fillRect/>
          </a:stretch>
        </p:blipFill>
        <p:spPr bwMode="auto">
          <a:xfrm>
            <a:off x="120650" y="1522413"/>
            <a:ext cx="7048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athan\AppData\Local\Microsoft\Windows\Temporary Internet Files\Content.IE5\SNZMMZNF\MC900441322[1]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000" flipV="1">
            <a:off x="685800" y="2146300"/>
            <a:ext cx="2492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Nathan\AppData\Local\Microsoft\Windows\Temporary Internet Files\Content.IE5\SNZMMZNF\MC900441322[1]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9102">
            <a:off x="692150" y="2106613"/>
            <a:ext cx="2254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330830"/>
              </p:ext>
            </p:extLst>
          </p:nvPr>
        </p:nvGraphicFramePr>
        <p:xfrm>
          <a:off x="8138493" y="4600575"/>
          <a:ext cx="82294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22" imgW="368280" imgH="660240" progId="Equation.DSMT4">
                  <p:embed/>
                </p:oleObj>
              </mc:Choice>
              <mc:Fallback>
                <p:oleObj name="Equation" r:id="rId22" imgW="368280" imgH="6602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8493" y="4600575"/>
                        <a:ext cx="822945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17" y="304800"/>
            <a:ext cx="7598569" cy="553453"/>
          </a:xfrm>
        </p:spPr>
        <p:txBody>
          <a:bodyPr>
            <a:noAutofit/>
          </a:bodyPr>
          <a:lstStyle/>
          <a:p>
            <a:r>
              <a:rPr lang="en-US" sz="4050" b="1" dirty="0"/>
              <a:t>BIRTHDAY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484" y="2454444"/>
            <a:ext cx="7354302" cy="23010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Type the number of the month you were born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Multiply by 4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Add 13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Multiply by 25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Subtract 200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Add the number of the day you were born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Multiply by 2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Subtract 40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Multiply by 50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Add the last two digits of your birth year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Subtract 10500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IT’S YOUR BIRTHDAY!!!!</a:t>
            </a:r>
          </a:p>
        </p:txBody>
      </p:sp>
    </p:spTree>
    <p:extLst>
      <p:ext uri="{BB962C8B-B14F-4D97-AF65-F5344CB8AC3E}">
        <p14:creationId xmlns:p14="http://schemas.microsoft.com/office/powerpoint/2010/main" val="308098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76200"/>
            <a:ext cx="78867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anose="02040502050405020303" pitchFamily="18" charset="0"/>
              </a:rPr>
              <a:t>EX 5 			Simplify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914400" y="738188"/>
          <a:ext cx="2062163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Equation" r:id="rId3" imgW="850900" imgH="596900" progId="Equation.DSMT4">
                  <p:embed/>
                </p:oleObj>
              </mc:Choice>
              <mc:Fallback>
                <p:oleObj name="Equation" r:id="rId3" imgW="8509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38188"/>
                        <a:ext cx="2062163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49575" y="692150"/>
          <a:ext cx="13874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Equation" r:id="rId5" imgW="571252" imgH="444307" progId="Equation.DSMT4">
                  <p:embed/>
                </p:oleObj>
              </mc:Choice>
              <mc:Fallback>
                <p:oleObj name="Equation" r:id="rId5" imgW="571252" imgH="44430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692150"/>
                        <a:ext cx="138747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1475" y="692150"/>
          <a:ext cx="6477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name="Equation" r:id="rId7" imgW="266584" imgH="418918" progId="Equation.DSMT4">
                  <p:embed/>
                </p:oleObj>
              </mc:Choice>
              <mc:Fallback>
                <p:oleObj name="Equation" r:id="rId7" imgW="266584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692150"/>
                        <a:ext cx="64770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2195513"/>
          <a:ext cx="3567113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tion" r:id="rId9" imgW="1473200" imgH="622300" progId="Equation.DSMT4">
                  <p:embed/>
                </p:oleObj>
              </mc:Choice>
              <mc:Fallback>
                <p:oleObj name="Equation" r:id="rId9" imgW="1473200" imgH="622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95513"/>
                        <a:ext cx="3567113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12788" y="3783013"/>
          <a:ext cx="3074987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Equation" r:id="rId11" imgW="1269449" imgH="622030" progId="Equation.DSMT4">
                  <p:embed/>
                </p:oleObj>
              </mc:Choice>
              <mc:Fallback>
                <p:oleObj name="Equation" r:id="rId11" imgW="1269449" imgH="62203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3783013"/>
                        <a:ext cx="3074987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901700" y="5283200"/>
          <a:ext cx="28289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13" imgW="1167893" imgH="622030" progId="Equation.DSMT4">
                  <p:embed/>
                </p:oleObj>
              </mc:Choice>
              <mc:Fallback>
                <p:oleObj name="Equation" r:id="rId13" imgW="1167893" imgH="62203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5283200"/>
                        <a:ext cx="2828925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3955320" y="976320"/>
              <a:ext cx="1268640" cy="51494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45960" y="966960"/>
                <a:ext cx="1287360" cy="51681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718175" y="511175"/>
          <a:ext cx="1814513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17" imgW="749300" imgH="596900" progId="Equation.DSMT4">
                  <p:embed/>
                </p:oleObj>
              </mc:Choice>
              <mc:Fallback>
                <p:oleObj name="Equation" r:id="rId17" imgW="749300" imgH="596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75" y="511175"/>
                        <a:ext cx="1814513" cy="144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722938" y="2195513"/>
          <a:ext cx="21828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19" imgW="901309" imgH="418918" progId="Equation.DSMT4">
                  <p:embed/>
                </p:oleObj>
              </mc:Choice>
              <mc:Fallback>
                <p:oleObj name="Equation" r:id="rId19" imgW="901309" imgH="41891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2195513"/>
                        <a:ext cx="2182812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751513" y="3538538"/>
          <a:ext cx="16303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21" imgW="672808" imgH="418918" progId="Equation.DSMT4">
                  <p:embed/>
                </p:oleObj>
              </mc:Choice>
              <mc:Fallback>
                <p:oleObj name="Equation" r:id="rId21" imgW="672808" imgH="41891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3" y="3538538"/>
                        <a:ext cx="1630362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810250" y="4899025"/>
          <a:ext cx="16287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23" imgW="672808" imgH="418918" progId="Equation.DSMT4">
                  <p:embed/>
                </p:oleObj>
              </mc:Choice>
              <mc:Fallback>
                <p:oleObj name="Equation" r:id="rId23" imgW="672808" imgH="418918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4899025"/>
                        <a:ext cx="16287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235450" y="4254500"/>
            <a:ext cx="887413" cy="2305050"/>
            <a:chOff x="6096000" y="2438400"/>
            <a:chExt cx="1371600" cy="3562350"/>
          </a:xfrm>
        </p:grpSpPr>
        <p:pic>
          <p:nvPicPr>
            <p:cNvPr id="9231" name="Picture 25" descr="http://t3.gstatic.com/images?q=tbn:ANd9GcS2ufP_TXS1nJEOyFvD8mFzfx2COS0KbOk0tCQECCFpHYaoVsjQtA:blogs.technet.com/resized-image.ashx/__size/550x0/__key/communityserver-blogs-components-weblogfiles/00-00-00-91-10/6740.StickFigure_5F00_Sunglasses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r="45454"/>
            <a:stretch>
              <a:fillRect/>
            </a:stretch>
          </p:blipFill>
          <p:spPr bwMode="auto">
            <a:xfrm>
              <a:off x="6096000" y="2438400"/>
              <a:ext cx="1295400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2" descr="C:\Users\Nathan\AppData\Local\Microsoft\Windows\Temporary Internet Files\Content.IE5\SNZMMZNF\MC900441322[1].pn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09102">
              <a:off x="7010400" y="3505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53526"/>
              </p:ext>
            </p:extLst>
          </p:nvPr>
        </p:nvGraphicFramePr>
        <p:xfrm>
          <a:off x="4835451" y="4682025"/>
          <a:ext cx="9382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27" imgW="444240" imgH="634680" progId="Equation.DSMT4">
                  <p:embed/>
                </p:oleObj>
              </mc:Choice>
              <mc:Fallback>
                <p:oleObj name="Equation" r:id="rId27" imgW="444240" imgH="634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451" y="4682025"/>
                        <a:ext cx="938213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38004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accel="2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anose="02040502050405020303" pitchFamily="18" charset="0"/>
              </a:rPr>
              <a:t>EX 6 			Rationalize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990600" y="1671638"/>
          <a:ext cx="14430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3" imgW="444307" imgH="418918" progId="Equation.DSMT4">
                  <p:embed/>
                </p:oleObj>
              </mc:Choice>
              <mc:Fallback>
                <p:oleObj name="Equation" r:id="rId3" imgW="444307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1638"/>
                        <a:ext cx="1443038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3638" y="1655763"/>
          <a:ext cx="1431925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5" imgW="495085" imgH="457002" progId="Equation.DSMT4">
                  <p:embed/>
                </p:oleObj>
              </mc:Choice>
              <mc:Fallback>
                <p:oleObj name="Equation" r:id="rId5" imgW="495085" imgH="4570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1655763"/>
                        <a:ext cx="1431925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95400" y="3429000"/>
          <a:ext cx="19462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7" imgW="672808" imgH="431613" progId="Equation.DSMT4">
                  <p:embed/>
                </p:oleObj>
              </mc:Choice>
              <mc:Fallback>
                <p:oleObj name="Equation" r:id="rId7" imgW="672808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29000"/>
                        <a:ext cx="194627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66825" y="4876800"/>
          <a:ext cx="19462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9" imgW="672808" imgH="431613" progId="Equation.DSMT4">
                  <p:embed/>
                </p:oleObj>
              </mc:Choice>
              <mc:Fallback>
                <p:oleObj name="Equation" r:id="rId9" imgW="672808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4876800"/>
                        <a:ext cx="194627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67200" y="5105400"/>
          <a:ext cx="17637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11" imgW="609600" imgH="228600" progId="Equation.DSMT4">
                  <p:embed/>
                </p:oleObj>
              </mc:Choice>
              <mc:Fallback>
                <p:oleObj name="Equation" r:id="rId11" imgW="609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05400"/>
                        <a:ext cx="17637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1912</TotalTime>
  <Words>110</Words>
  <Application>Microsoft Office PowerPoint</Application>
  <PresentationFormat>On-screen Show (4:3)</PresentationFormat>
  <Paragraphs>47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Wingdings</vt:lpstr>
      <vt:lpstr>Office Theme</vt:lpstr>
      <vt:lpstr>Celestial</vt:lpstr>
      <vt:lpstr>3_Office Theme</vt:lpstr>
      <vt:lpstr>Equation</vt:lpstr>
      <vt:lpstr>MathType 6.0 Equation</vt:lpstr>
      <vt:lpstr>1.4 Rational Expressions</vt:lpstr>
      <vt:lpstr>Simplifying Rational Expressions</vt:lpstr>
      <vt:lpstr>EX 1         Simplify  </vt:lpstr>
      <vt:lpstr>EX 2    Simplify</vt:lpstr>
      <vt:lpstr>EX 3    Simplify</vt:lpstr>
      <vt:lpstr>EX 4    Simplify</vt:lpstr>
      <vt:lpstr>BIRTHDAY</vt:lpstr>
      <vt:lpstr>EX 5    Simplify</vt:lpstr>
      <vt:lpstr>EX 6    Rationalize</vt:lpstr>
      <vt:lpstr>EX 7     Rationalize</vt:lpstr>
      <vt:lpstr>EX 8   Rationalize the Numerator</vt:lpstr>
      <vt:lpstr>Homework 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5.4 Factoring</dc:title>
  <dc:creator>garciak</dc:creator>
  <cp:lastModifiedBy>Reaves, Nathan</cp:lastModifiedBy>
  <cp:revision>60</cp:revision>
  <cp:lastPrinted>2016-08-18T19:22:49Z</cp:lastPrinted>
  <dcterms:created xsi:type="dcterms:W3CDTF">2005-11-04T15:49:59Z</dcterms:created>
  <dcterms:modified xsi:type="dcterms:W3CDTF">2019-08-16T17:51:15Z</dcterms:modified>
</cp:coreProperties>
</file>