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322" y="3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4/5/2025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5172" y="1066800"/>
            <a:ext cx="6226628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</a:t>
            </a:r>
            <a:r>
              <a:rPr lang="en-US" sz="2700" dirty="0">
                <a:latin typeface="Comic Sans MS" panose="030F0702030302020204" pitchFamily="66" charset="0"/>
              </a:rPr>
              <a:t>The Deason Digest Weekly Blast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April 7</a:t>
            </a:r>
            <a:r>
              <a:rPr lang="en-US" sz="3200" baseline="30000" dirty="0">
                <a:latin typeface="Comic Sans MS" panose="030F0702030302020204" pitchFamily="66" charset="0"/>
              </a:rPr>
              <a:t>th</a:t>
            </a:r>
            <a:r>
              <a:rPr lang="en-US" sz="3200" dirty="0">
                <a:latin typeface="Comic Sans MS" panose="030F0702030302020204" pitchFamily="66" charset="0"/>
              </a:rPr>
              <a:t>,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58323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We Are Learning About</a:t>
            </a:r>
            <a:r>
              <a:rPr lang="en-US" b="1" dirty="0">
                <a:latin typeface="Comic Sans MS" panose="030F0702030302020204" pitchFamily="66" charset="0"/>
              </a:rPr>
              <a:t>…</a:t>
            </a:r>
          </a:p>
          <a:p>
            <a:r>
              <a:rPr lang="en-US" sz="1250" b="1" dirty="0">
                <a:latin typeface="Bahnschrift Light" panose="020B0502040204020203" pitchFamily="34" charset="0"/>
              </a:rPr>
              <a:t>Reading</a:t>
            </a:r>
            <a:r>
              <a:rPr lang="en-US" sz="1250" dirty="0">
                <a:latin typeface="Bahnschrift Light" panose="020B0502040204020203" pitchFamily="34" charset="0"/>
              </a:rPr>
              <a:t>: We will focus on the </a:t>
            </a:r>
            <a:r>
              <a:rPr lang="en-US" sz="1250" b="1" dirty="0">
                <a:latin typeface="Bahnschrift Light" panose="020B0502040204020203" pitchFamily="34" charset="0"/>
              </a:rPr>
              <a:t>digraphs WH, PH, NG</a:t>
            </a:r>
            <a:r>
              <a:rPr lang="en-US" sz="1250" dirty="0">
                <a:latin typeface="Bahnschrift Light" panose="020B0502040204020203" pitchFamily="34" charset="0"/>
              </a:rPr>
              <a:t>, as well as HFW’s </a:t>
            </a:r>
            <a:r>
              <a:rPr lang="en-US" sz="1250" b="1" dirty="0">
                <a:latin typeface="Bahnschrift Light" panose="020B0502040204020203" pitchFamily="34" charset="0"/>
              </a:rPr>
              <a:t>could, would, should, or, for. </a:t>
            </a:r>
            <a:r>
              <a:rPr lang="en-US" sz="1250" dirty="0">
                <a:latin typeface="Bahnschrift Light" panose="020B0502040204020203" pitchFamily="34" charset="0"/>
              </a:rPr>
              <a:t>We will identify author’s purpose and fiction and nonfiction texts we read. We will look at pictures, get our mouths ready, and use digraph chunks to help us stretchy-snake tricky words faster. </a:t>
            </a:r>
            <a:r>
              <a:rPr lang="en-US" sz="1250" b="1" dirty="0">
                <a:latin typeface="Bahnschrift Light" panose="020B0502040204020203" pitchFamily="34" charset="0"/>
              </a:rPr>
              <a:t>EQ: What helps plants live in hot climates?</a:t>
            </a:r>
            <a:endParaRPr lang="en-US" sz="125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50" b="1" dirty="0">
                <a:latin typeface="Bahnschrift Light" panose="020B0502040204020203" pitchFamily="34" charset="0"/>
              </a:rPr>
              <a:t>Writing</a:t>
            </a:r>
            <a:r>
              <a:rPr lang="en-US" sz="1250" dirty="0">
                <a:latin typeface="Bahnschrift Light" panose="020B0502040204020203" pitchFamily="34" charset="0"/>
              </a:rPr>
              <a:t>: We will focus on printing and tracing upper and lowercase letters,</a:t>
            </a:r>
            <a:r>
              <a:rPr lang="en-US" sz="1250" b="1" dirty="0">
                <a:latin typeface="Bahnschrift Light" panose="020B0502040204020203" pitchFamily="34" charset="0"/>
              </a:rPr>
              <a:t> </a:t>
            </a:r>
            <a:r>
              <a:rPr lang="en-US" sz="1250" dirty="0">
                <a:latin typeface="Bahnschrift Light" panose="020B0502040204020203" pitchFamily="34" charset="0"/>
              </a:rPr>
              <a:t>as well as using stretchy-spelling and sight words to write complete sentences!</a:t>
            </a:r>
            <a:endParaRPr lang="en-US" sz="125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50" b="1" dirty="0">
                <a:latin typeface="Bahnschrift Light" panose="020B0502040204020203" pitchFamily="34" charset="0"/>
              </a:rPr>
              <a:t>Math</a:t>
            </a:r>
            <a:r>
              <a:rPr lang="en-US" sz="1250" dirty="0">
                <a:latin typeface="Bahnschrift Light" panose="020B0502040204020203" pitchFamily="34" charset="0"/>
              </a:rPr>
              <a:t>: We will begin </a:t>
            </a:r>
            <a:r>
              <a:rPr lang="en-US" sz="1250" b="1" dirty="0">
                <a:latin typeface="Bahnschrift Light" panose="020B0502040204020203" pitchFamily="34" charset="0"/>
              </a:rPr>
              <a:t>Ch. 17: 2-Dimensional Shapes</a:t>
            </a:r>
            <a:r>
              <a:rPr lang="en-US" sz="1250" dirty="0">
                <a:latin typeface="Bahnschrift Light" panose="020B0502040204020203" pitchFamily="34" charset="0"/>
              </a:rPr>
              <a:t>!</a:t>
            </a:r>
            <a:endParaRPr lang="en-US" sz="125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50" b="1" dirty="0">
                <a:latin typeface="Bahnschrift Light" panose="020B0502040204020203" pitchFamily="34" charset="0"/>
              </a:rPr>
              <a:t>Science</a:t>
            </a:r>
            <a:r>
              <a:rPr lang="en-US" sz="1250" dirty="0">
                <a:latin typeface="Bahnschrift Light" panose="020B0502040204020203" pitchFamily="34" charset="0"/>
              </a:rPr>
              <a:t>: We will continue learning about living things and non-living things!</a:t>
            </a:r>
            <a:endParaRPr lang="en-US" sz="125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50" b="1" dirty="0">
                <a:latin typeface="Bahnschrift Light" panose="020B0502040204020203" pitchFamily="34" charset="0"/>
              </a:rPr>
              <a:t>Social Studies: </a:t>
            </a:r>
            <a:r>
              <a:rPr lang="en-US" sz="1250" dirty="0">
                <a:latin typeface="Bahnschrift Light" panose="020B0502040204020203" pitchFamily="34" charset="0"/>
              </a:rPr>
              <a:t>We will </a:t>
            </a:r>
            <a:r>
              <a:rPr lang="en-US" sz="1250" b="1" i="1" dirty="0">
                <a:latin typeface="Bahnschrift Light" panose="020B0502040204020203" pitchFamily="34" charset="0"/>
              </a:rPr>
              <a:t>continue</a:t>
            </a:r>
            <a:r>
              <a:rPr lang="en-US" sz="1250" dirty="0">
                <a:latin typeface="Bahnschrift Light" panose="020B0502040204020203" pitchFamily="34" charset="0"/>
              </a:rPr>
              <a:t> to practice</a:t>
            </a:r>
            <a:r>
              <a:rPr lang="en-US" sz="1250" b="1" i="1" dirty="0">
                <a:latin typeface="Bahnschrift Light" panose="020B0502040204020203" pitchFamily="34" charset="0"/>
              </a:rPr>
              <a:t> I-Care Rules</a:t>
            </a:r>
            <a:r>
              <a:rPr lang="en-US" sz="1250" dirty="0">
                <a:latin typeface="Bahnschrift Light" panose="020B0502040204020203" pitchFamily="34" charset="0"/>
              </a:rPr>
              <a:t>. We will practice what it means to be</a:t>
            </a:r>
            <a:r>
              <a:rPr lang="en-US" sz="1250" b="1" i="1" dirty="0">
                <a:latin typeface="Bahnschrift Light" panose="020B0502040204020203" pitchFamily="34" charset="0"/>
              </a:rPr>
              <a:t> Resilient</a:t>
            </a:r>
            <a:r>
              <a:rPr lang="en-US" sz="1250" i="1" dirty="0">
                <a:latin typeface="Bahnschrift Light" panose="020B0502040204020203" pitchFamily="34" charset="0"/>
              </a:rPr>
              <a:t>! </a:t>
            </a:r>
            <a:r>
              <a:rPr lang="en-US" sz="1250" dirty="0">
                <a:latin typeface="Bahnschrift Light" panose="020B0502040204020203" pitchFamily="34" charset="0"/>
              </a:rPr>
              <a:t>We will also begin learning about our community and the helpers within our community!</a:t>
            </a:r>
            <a:endParaRPr lang="en-US" sz="1250" i="1" dirty="0">
              <a:latin typeface="Bahnschrift Light" panose="020B0502040204020203" pitchFamily="34" charset="0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2890064"/>
            <a:ext cx="2590800" cy="23237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omic Sans MS" panose="030F0702030302020204" pitchFamily="66" charset="0"/>
              </a:rPr>
              <a:t>Homework:</a:t>
            </a:r>
            <a:endParaRPr lang="en-US" b="1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</a:rPr>
              <a:t>Read to and with your child each night and complete </a:t>
            </a:r>
            <a:r>
              <a:rPr lang="en-US" sz="900" b="1" dirty="0">
                <a:latin typeface="Bahnschrift Light" panose="020B0502040204020203" pitchFamily="34" charset="0"/>
              </a:rPr>
              <a:t>Reading Rally Log</a:t>
            </a:r>
            <a:r>
              <a:rPr lang="en-US" sz="900" dirty="0">
                <a:latin typeface="Bahnschrift Light" panose="020B0502040204020203" pitchFamily="34" charset="0"/>
              </a:rPr>
              <a:t>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</a:rPr>
              <a:t>Practice HFW’s: </a:t>
            </a:r>
            <a:r>
              <a:rPr lang="en-US" sz="900" b="1" i="1" dirty="0">
                <a:latin typeface="Bahnschrift Light" panose="020B0502040204020203" pitchFamily="34" charset="0"/>
              </a:rPr>
              <a:t>the, I, and, a, is, as, said, to, do, of, see, he, be, me, from, was, you, have, what, your, want, go, no, so, goes, says, she, we, they, their, were, talk, walk, could, would, should, or, for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dirty="0">
                <a:latin typeface="Bahnschrift Light" panose="020B0502040204020203" pitchFamily="34" charset="0"/>
              </a:rPr>
              <a:t>Go Math </a:t>
            </a:r>
            <a:r>
              <a:rPr lang="en-US" sz="900" dirty="0">
                <a:latin typeface="Bahnschrift Light" panose="020B0502040204020203" pitchFamily="34" charset="0"/>
              </a:rPr>
              <a:t>Home Practice for Ch. 14 and 16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b="1" dirty="0">
                <a:latin typeface="Bahnschrift Light" panose="020B0502040204020203" pitchFamily="34" charset="0"/>
                <a:cs typeface="Calibri"/>
              </a:rPr>
              <a:t>UFLI</a:t>
            </a:r>
            <a:r>
              <a:rPr lang="en-US" sz="900" dirty="0">
                <a:latin typeface="Bahnschrift Light" panose="020B0502040204020203" pitchFamily="34" charset="0"/>
                <a:cs typeface="Calibri"/>
              </a:rPr>
              <a:t> Home Practice Pages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900" dirty="0">
                <a:latin typeface="Bahnschrift Light" panose="020B0502040204020203" pitchFamily="34" charset="0"/>
                <a:cs typeface="Calibri"/>
              </a:rPr>
              <a:t>Go over Weekly Work and discuss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5213777"/>
            <a:ext cx="2819400" cy="60708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Important Dates: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7 &amp; 11: </a:t>
            </a:r>
            <a:r>
              <a:rPr lang="en-US" sz="15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Sight Word Testing Days</a:t>
            </a:r>
          </a:p>
          <a:p>
            <a:pPr marL="285750" indent="-285750">
              <a:buFont typeface="Arial"/>
              <a:buChar char="•"/>
            </a:pPr>
            <a:endParaRPr lang="en-US" sz="1500" b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5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15: Field Trip to Publix, 9:00-1:00 </a:t>
            </a:r>
            <a:r>
              <a:rPr lang="en-US" sz="15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(approximate time span)</a:t>
            </a:r>
          </a:p>
          <a:p>
            <a:pPr marL="285750" indent="-285750">
              <a:buFont typeface="Arial"/>
              <a:buChar char="•"/>
            </a:pPr>
            <a:endParaRPr lang="en-US" sz="1500" b="1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5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18: </a:t>
            </a:r>
            <a:r>
              <a:rPr lang="en-US" sz="15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Spring Holiday;</a:t>
            </a:r>
            <a:r>
              <a:rPr lang="en-US" sz="15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 No School</a:t>
            </a:r>
          </a:p>
          <a:p>
            <a:pPr marL="285750" indent="-285750">
              <a:buFont typeface="Arial"/>
              <a:buChar char="•"/>
            </a:pPr>
            <a:r>
              <a:rPr lang="en-US" sz="15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23-30: </a:t>
            </a:r>
            <a:r>
              <a:rPr lang="en-US" sz="15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PTO Online Silent Auction </a:t>
            </a:r>
            <a:r>
              <a:rPr lang="en-US" sz="15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(more info to come)</a:t>
            </a:r>
          </a:p>
          <a:p>
            <a:pPr marL="285750" indent="-285750">
              <a:buFont typeface="Arial"/>
              <a:buChar char="•"/>
            </a:pPr>
            <a:r>
              <a:rPr lang="en-US" sz="15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April 26: </a:t>
            </a:r>
            <a:r>
              <a:rPr lang="en-US" sz="15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HRES “Flight Fest” Carnival </a:t>
            </a:r>
            <a:r>
              <a:rPr lang="en-US" sz="15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(more info to come)</a:t>
            </a:r>
          </a:p>
          <a:p>
            <a:pPr marL="285750" indent="-285750">
              <a:buFont typeface="Arial"/>
              <a:buChar char="•"/>
            </a:pPr>
            <a:endParaRPr lang="en-US" sz="1150" b="1" i="1" dirty="0">
              <a:latin typeface="Bahnschrift Light" panose="020B0502040204020203" pitchFamily="34" charset="0"/>
              <a:cs typeface="Calibri"/>
            </a:endParaRPr>
          </a:p>
          <a:p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B41A67-29F9-4134-8AAC-A10A07BD347F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documentManagement/types"/>
    <ds:schemaRef ds:uri="39e0da4a-82de-4426-9558-1fdbc4c26683"/>
    <ds:schemaRef ds:uri="edf0d076-2bb9-4b88-96f6-bf602d095c95"/>
  </ds:schemaRefs>
</ds:datastoreItem>
</file>

<file path=customXml/itemProps3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27413</TotalTime>
  <Words>353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 DARLING</vt:lpstr>
      <vt:lpstr>Arial</vt:lpstr>
      <vt:lpstr>Bahnschrift Light</vt:lpstr>
      <vt:lpstr>Calibri</vt:lpstr>
      <vt:lpstr>Cambria</vt:lpstr>
      <vt:lpstr>Comic Sans MS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Jared Deason</cp:lastModifiedBy>
  <cp:revision>226</cp:revision>
  <cp:lastPrinted>2025-02-14T19:46:33Z</cp:lastPrinted>
  <dcterms:created xsi:type="dcterms:W3CDTF">2015-07-01T02:16:27Z</dcterms:created>
  <dcterms:modified xsi:type="dcterms:W3CDTF">2025-04-05T18:19:34Z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