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22" y="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5172" y="1066800"/>
            <a:ext cx="622662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April 7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8323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50" b="1" dirty="0">
                <a:latin typeface="Bahnschrift Light" panose="020B0502040204020203" pitchFamily="34" charset="0"/>
              </a:rPr>
              <a:t>Reading</a:t>
            </a:r>
            <a:r>
              <a:rPr lang="en-US" sz="1250" dirty="0">
                <a:latin typeface="Bahnschrift Light" panose="020B0502040204020203" pitchFamily="34" charset="0"/>
              </a:rPr>
              <a:t>: We will focus on the </a:t>
            </a:r>
            <a:r>
              <a:rPr lang="en-US" sz="1250" b="1" dirty="0">
                <a:latin typeface="Bahnschrift Light" panose="020B0502040204020203" pitchFamily="34" charset="0"/>
              </a:rPr>
              <a:t>digraphs WH, PH, NG</a:t>
            </a:r>
            <a:r>
              <a:rPr lang="en-US" sz="1250" dirty="0">
                <a:latin typeface="Bahnschrift Light" panose="020B0502040204020203" pitchFamily="34" charset="0"/>
              </a:rPr>
              <a:t>, as well as HFW’s </a:t>
            </a:r>
            <a:r>
              <a:rPr lang="en-US" sz="1250" b="1" dirty="0">
                <a:latin typeface="Bahnschrift Light" panose="020B0502040204020203" pitchFamily="34" charset="0"/>
              </a:rPr>
              <a:t>could, would, should, or, for. </a:t>
            </a:r>
            <a:r>
              <a:rPr lang="en-US" sz="1250" dirty="0">
                <a:latin typeface="Bahnschrift Light" panose="020B0502040204020203" pitchFamily="34" charset="0"/>
              </a:rPr>
              <a:t>We will identify author’s purpose and fiction and nonfiction texts we read. We will look at pictures, get our mouths ready, and use digraph chunks to help us stretchy-snake tricky words faster. </a:t>
            </a:r>
            <a:r>
              <a:rPr lang="en-US" sz="1250" b="1" dirty="0">
                <a:latin typeface="Bahnschrift Light" panose="020B0502040204020203" pitchFamily="34" charset="0"/>
              </a:rPr>
              <a:t>EQ: What helps plants live in hot climates?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Writing</a:t>
            </a:r>
            <a:r>
              <a:rPr lang="en-US" sz="125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50" b="1" dirty="0">
                <a:latin typeface="Bahnschrift Light" panose="020B0502040204020203" pitchFamily="34" charset="0"/>
              </a:rPr>
              <a:t> </a:t>
            </a:r>
            <a:r>
              <a:rPr lang="en-US" sz="125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5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Math</a:t>
            </a:r>
            <a:r>
              <a:rPr lang="en-US" sz="1250" dirty="0">
                <a:latin typeface="Bahnschrift Light" panose="020B0502040204020203" pitchFamily="34" charset="0"/>
              </a:rPr>
              <a:t>: We will begin </a:t>
            </a:r>
            <a:r>
              <a:rPr lang="en-US" sz="1250" b="1" dirty="0">
                <a:latin typeface="Bahnschrift Light" panose="020B0502040204020203" pitchFamily="34" charset="0"/>
              </a:rPr>
              <a:t>Ch. 17: 2-Dimensional Shapes</a:t>
            </a:r>
            <a:r>
              <a:rPr lang="en-US" sz="1250" dirty="0">
                <a:latin typeface="Bahnschrift Light" panose="020B0502040204020203" pitchFamily="34" charset="0"/>
              </a:rPr>
              <a:t>!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Science</a:t>
            </a:r>
            <a:r>
              <a:rPr lang="en-US" sz="1250" dirty="0">
                <a:latin typeface="Bahnschrift Light" panose="020B0502040204020203" pitchFamily="34" charset="0"/>
              </a:rPr>
              <a:t>: We will continue learning about living things and non-living things!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Social Studies: </a:t>
            </a:r>
            <a:r>
              <a:rPr lang="en-US" sz="1250" dirty="0">
                <a:latin typeface="Bahnschrift Light" panose="020B0502040204020203" pitchFamily="34" charset="0"/>
              </a:rPr>
              <a:t>We will </a:t>
            </a:r>
            <a:r>
              <a:rPr lang="en-US" sz="1250" b="1" i="1" dirty="0">
                <a:latin typeface="Bahnschrift Light" panose="020B0502040204020203" pitchFamily="34" charset="0"/>
              </a:rPr>
              <a:t>continue</a:t>
            </a:r>
            <a:r>
              <a:rPr lang="en-US" sz="1250" dirty="0">
                <a:latin typeface="Bahnschrift Light" panose="020B0502040204020203" pitchFamily="34" charset="0"/>
              </a:rPr>
              <a:t> to practice</a:t>
            </a:r>
            <a:r>
              <a:rPr lang="en-US" sz="125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50" dirty="0">
                <a:latin typeface="Bahnschrift Light" panose="020B0502040204020203" pitchFamily="34" charset="0"/>
              </a:rPr>
              <a:t>. We will practice what it means to be</a:t>
            </a:r>
            <a:r>
              <a:rPr lang="en-US" sz="1250" b="1" i="1" dirty="0">
                <a:latin typeface="Bahnschrift Light" panose="020B0502040204020203" pitchFamily="34" charset="0"/>
              </a:rPr>
              <a:t> Resilient</a:t>
            </a:r>
            <a:r>
              <a:rPr lang="en-US" sz="1250" i="1" dirty="0">
                <a:latin typeface="Bahnschrift Light" panose="020B0502040204020203" pitchFamily="34" charset="0"/>
              </a:rPr>
              <a:t>! </a:t>
            </a:r>
            <a:r>
              <a:rPr lang="en-US" sz="1250" dirty="0">
                <a:latin typeface="Bahnschrift Light" panose="020B0502040204020203" pitchFamily="34" charset="0"/>
              </a:rPr>
              <a:t>We will also begin learning about our community and the helpers within our community!</a:t>
            </a:r>
            <a:endParaRPr lang="en-US" sz="125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890064"/>
            <a:ext cx="2590800" cy="23237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14 and 16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60708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7 &amp; 11: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Sight Word Testing Days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15: Field Trip to Publix, 9:00-1:00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(approximate time span)</a:t>
            </a:r>
          </a:p>
          <a:p>
            <a:pPr marL="285750" indent="-285750">
              <a:buFont typeface="Arial"/>
              <a:buChar char="•"/>
            </a:pPr>
            <a:endParaRPr lang="en-US" sz="15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18: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Spring Holiday;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No School</a:t>
            </a: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 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(more info to come)</a:t>
            </a:r>
          </a:p>
          <a:p>
            <a:pPr marL="285750" indent="-285750">
              <a:buFont typeface="Arial"/>
              <a:buChar char="•"/>
            </a:pP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26: </a:t>
            </a:r>
            <a:r>
              <a:rPr lang="en-US" sz="15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HRES “Flight Fest” Carnival </a:t>
            </a:r>
            <a:r>
              <a:rPr lang="en-US" sz="15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(more info to come)</a:t>
            </a: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39e0da4a-82de-4426-9558-1fdbc4c26683"/>
    <ds:schemaRef ds:uri="edf0d076-2bb9-4b88-96f6-bf602d095c95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27413</TotalTime>
  <Words>353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226</cp:revision>
  <cp:lastPrinted>2025-02-14T19:46:33Z</cp:lastPrinted>
  <dcterms:created xsi:type="dcterms:W3CDTF">2015-07-01T02:16:27Z</dcterms:created>
  <dcterms:modified xsi:type="dcterms:W3CDTF">2025-04-05T18:19:34Z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