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8" r:id="rId4"/>
    <p:sldId id="261" r:id="rId5"/>
    <p:sldId id="258" r:id="rId6"/>
    <p:sldId id="262" r:id="rId7"/>
    <p:sldId id="264" r:id="rId8"/>
    <p:sldId id="259" r:id="rId9"/>
    <p:sldId id="267" r:id="rId10"/>
    <p:sldId id="260" r:id="rId11"/>
    <p:sldId id="263"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43E6C-1BB9-058F-3AA9-5F68D365AC9B}" v="190" dt="2020-08-21T13:29:50.028"/>
    <p1510:client id="{1CB6C7FC-FD7E-E978-91D0-060FC61D9103}" v="34" dt="2020-08-17T20:59:14.029"/>
    <p1510:client id="{45C01896-2C74-42A1-B91F-70FD035B360E}" v="1973" dt="2020-08-19T18:39:46.824"/>
    <p1510:client id="{7605CADD-1DD4-4A49-83E2-D638CD5333DD}" v="505" dt="2020-08-18T19:20:26.232"/>
    <p1510:client id="{96EC31D0-21AA-93EE-3CDA-1450F7646259}" v="2457" dt="2020-08-18T00:23:21.102"/>
    <p1510:client id="{A67A375B-610A-4B60-8C0F-C7AB3D9E7D1C}" v="312" dt="2020-08-17T20:16:13.550"/>
    <p1510:client id="{EE3EA9D5-AFA8-0F96-D618-50A3F4064C2A}" v="14" dt="2020-08-20T16:14:00.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bskids.org/" TargetMode="External"/><Relationship Id="rId2" Type="http://schemas.openxmlformats.org/officeDocument/2006/relationships/hyperlink" Target="https://www.leonschools.net/Page/49521" TargetMode="External"/><Relationship Id="rId1" Type="http://schemas.openxmlformats.org/officeDocument/2006/relationships/slideLayout" Target="../slideLayouts/slideLayout2.xml"/><Relationship Id="rId5" Type="http://schemas.openxmlformats.org/officeDocument/2006/relationships/hyperlink" Target="http://www.floridaearlylearning.com/parents" TargetMode="External"/><Relationship Id="rId4" Type="http://schemas.openxmlformats.org/officeDocument/2006/relationships/hyperlink" Target="https://www.leonschools.net/earlychildhoo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rowinginprek.com/2011-12"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heinappropriatehomeschooler.blogspot.com/2013/09/the-key-to-successfully-homeschooling_19.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hyperlink" Target="mailto:registerj@leonschools.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imacademiadangles.blogspot.com/p/children.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5430" y="183570"/>
            <a:ext cx="6586491" cy="1731858"/>
          </a:xfrm>
        </p:spPr>
        <p:txBody>
          <a:bodyPr vert="horz" lIns="91440" tIns="45720" rIns="91440" bIns="45720" rtlCol="0" anchor="b">
            <a:normAutofit fontScale="90000"/>
          </a:bodyPr>
          <a:lstStyle/>
          <a:p>
            <a:r>
              <a:rPr lang="en-US" sz="4400" dirty="0">
                <a:latin typeface="Cavolini"/>
              </a:rPr>
              <a:t>Welcome to</a:t>
            </a:r>
            <a:br>
              <a:rPr lang="en-US" sz="4400" dirty="0">
                <a:latin typeface="Cavolini"/>
              </a:rPr>
            </a:br>
            <a:r>
              <a:rPr lang="en-US" sz="4400" dirty="0">
                <a:latin typeface="Cavolini"/>
              </a:rPr>
              <a:t> Prekindergarten!!</a:t>
            </a:r>
            <a:br>
              <a:rPr lang="en-US" sz="4400" dirty="0">
                <a:latin typeface="Cavolini"/>
              </a:rPr>
            </a:br>
            <a:endParaRPr lang="en-US" sz="4400" dirty="0">
              <a:latin typeface="Cavolini"/>
            </a:endParaRPr>
          </a:p>
        </p:txBody>
      </p:sp>
      <p:sp>
        <p:nvSpPr>
          <p:cNvPr id="3" name="Subtitle 2"/>
          <p:cNvSpPr>
            <a:spLocks noGrp="1"/>
          </p:cNvSpPr>
          <p:nvPr>
            <p:ph type="subTitle" idx="1"/>
          </p:nvPr>
        </p:nvSpPr>
        <p:spPr>
          <a:xfrm>
            <a:off x="4965431" y="2438400"/>
            <a:ext cx="6586489" cy="3785419"/>
          </a:xfrm>
        </p:spPr>
        <p:txBody>
          <a:bodyPr vert="horz" lIns="91440" tIns="45720" rIns="91440" bIns="45720" rtlCol="0" anchor="t">
            <a:normAutofit/>
          </a:bodyPr>
          <a:lstStyle/>
          <a:p>
            <a:pPr indent="-228600" algn="l">
              <a:buFont typeface="Arial" panose="020B0604020202020204" pitchFamily="34" charset="0"/>
              <a:buChar char="•"/>
            </a:pPr>
            <a:r>
              <a:rPr lang="en-US" sz="4000" dirty="0"/>
              <a:t>Teacher: Kelli Capen</a:t>
            </a:r>
            <a:endParaRPr lang="en-US" sz="4000" dirty="0">
              <a:cs typeface="Calibri"/>
            </a:endParaRPr>
          </a:p>
          <a:p>
            <a:pPr indent="-228600" algn="l">
              <a:buFont typeface="Arial" panose="020B0604020202020204" pitchFamily="34" charset="0"/>
              <a:buChar char="•"/>
            </a:pPr>
            <a:r>
              <a:rPr lang="en-US" sz="4000" dirty="0"/>
              <a:t>Fort Braden School</a:t>
            </a:r>
            <a:endParaRPr lang="en-US" sz="4000" dirty="0">
              <a:cs typeface="Calibri"/>
            </a:endParaRPr>
          </a:p>
          <a:p>
            <a:pPr indent="-228600" algn="l">
              <a:buFont typeface="Arial" panose="020B0604020202020204" pitchFamily="34" charset="0"/>
              <a:buChar char="•"/>
            </a:pPr>
            <a:r>
              <a:rPr lang="en-US" sz="4000" dirty="0"/>
              <a:t>Room 5510 Learning Cottage</a:t>
            </a:r>
            <a:endParaRPr lang="en-US" sz="4000" dirty="0">
              <a:cs typeface="Calibri"/>
            </a:endParaRPr>
          </a:p>
          <a:p>
            <a:pPr indent="-228600" algn="l">
              <a:buFont typeface="Arial" panose="020B0604020202020204" pitchFamily="34" charset="0"/>
              <a:buChar char="•"/>
            </a:pPr>
            <a:endParaRPr lang="en-US" sz="4000" dirty="0">
              <a:cs typeface="Calibri"/>
            </a:endParaRPr>
          </a:p>
        </p:txBody>
      </p:sp>
      <p:pic>
        <p:nvPicPr>
          <p:cNvPr id="5" name="Picture 5" descr="A picture containing food&#10;&#10;Description automatically generated">
            <a:extLst>
              <a:ext uri="{FF2B5EF4-FFF2-40B4-BE49-F238E27FC236}">
                <a16:creationId xmlns:a16="http://schemas.microsoft.com/office/drawing/2014/main" id="{0D2C52E1-1FE7-41FF-ADFE-AE4BBC75A519}"/>
              </a:ext>
            </a:extLst>
          </p:cNvPr>
          <p:cNvPicPr>
            <a:picLocks noChangeAspect="1"/>
          </p:cNvPicPr>
          <p:nvPr/>
        </p:nvPicPr>
        <p:blipFill rotWithShape="1">
          <a:blip r:embed="rId2"/>
          <a:srcRect l="14190" r="10497"/>
          <a:stretch/>
        </p:blipFill>
        <p:spPr>
          <a:xfrm>
            <a:off x="20" y="10"/>
            <a:ext cx="4635571" cy="6857990"/>
          </a:xfrm>
          <a:prstGeom prst="rect">
            <a:avLst/>
          </a:prstGeom>
          <a:effectLst/>
        </p:spPr>
      </p:pic>
      <p:cxnSp>
        <p:nvCxnSpPr>
          <p:cNvPr id="32" name="Straight Connector 3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98CB1-3621-4ED5-8FD7-6776245D52D9}"/>
              </a:ext>
            </a:extLst>
          </p:cNvPr>
          <p:cNvSpPr>
            <a:spLocks noGrp="1"/>
          </p:cNvSpPr>
          <p:nvPr>
            <p:ph type="title"/>
          </p:nvPr>
        </p:nvSpPr>
        <p:spPr>
          <a:xfrm>
            <a:off x="956826" y="1112969"/>
            <a:ext cx="3937298" cy="4166010"/>
          </a:xfrm>
        </p:spPr>
        <p:txBody>
          <a:bodyPr>
            <a:normAutofit/>
          </a:bodyPr>
          <a:lstStyle/>
          <a:p>
            <a:r>
              <a:rPr lang="en-US" b="1">
                <a:solidFill>
                  <a:srgbClr val="FFFFFF"/>
                </a:solidFill>
                <a:cs typeface="Calibri Light"/>
              </a:rPr>
              <a:t>PreK Supply List</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627CAE1-8506-43E0-8734-8E816B34A84F}"/>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sz="1100">
                <a:cs typeface="Calibri"/>
              </a:rPr>
              <a:t>Each child will need the following: </a:t>
            </a:r>
          </a:p>
          <a:p>
            <a:pPr marL="457200" indent="-457200"/>
            <a:r>
              <a:rPr lang="en-US" sz="1100" b="1">
                <a:cs typeface="Calibri"/>
              </a:rPr>
              <a:t>Water bottle</a:t>
            </a:r>
            <a:r>
              <a:rPr lang="en-US" sz="1100">
                <a:cs typeface="Calibri"/>
              </a:rPr>
              <a:t> sent daily</a:t>
            </a:r>
          </a:p>
          <a:p>
            <a:pPr marL="457200" indent="-457200"/>
            <a:r>
              <a:rPr lang="en-US" sz="1100" b="1">
                <a:cs typeface="Calibri"/>
              </a:rPr>
              <a:t>Face mask </a:t>
            </a:r>
            <a:r>
              <a:rPr lang="en-US" sz="1100">
                <a:cs typeface="Calibri"/>
              </a:rPr>
              <a:t>sent daily</a:t>
            </a:r>
            <a:endParaRPr lang="en-US" sz="1100" b="1">
              <a:cs typeface="Calibri"/>
            </a:endParaRPr>
          </a:p>
          <a:p>
            <a:pPr marL="457200" indent="-457200"/>
            <a:r>
              <a:rPr lang="en-US" sz="1100" b="1">
                <a:cs typeface="Calibri"/>
              </a:rPr>
              <a:t>Snack</a:t>
            </a:r>
            <a:r>
              <a:rPr lang="en-US" sz="1100">
                <a:cs typeface="Calibri"/>
              </a:rPr>
              <a:t> sent daily</a:t>
            </a:r>
          </a:p>
          <a:p>
            <a:pPr marL="457200" indent="-457200"/>
            <a:r>
              <a:rPr lang="en-US" sz="1100" b="1">
                <a:cs typeface="Calibri"/>
              </a:rPr>
              <a:t>Nap mat</a:t>
            </a:r>
          </a:p>
          <a:p>
            <a:pPr marL="457200" indent="-457200"/>
            <a:r>
              <a:rPr lang="en-US" sz="1100" b="1">
                <a:cs typeface="Calibri"/>
              </a:rPr>
              <a:t>Towel </a:t>
            </a:r>
            <a:r>
              <a:rPr lang="en-US" sz="1100">
                <a:cs typeface="Calibri"/>
              </a:rPr>
              <a:t>for rest time</a:t>
            </a:r>
          </a:p>
          <a:p>
            <a:pPr marL="457200" indent="-457200"/>
            <a:r>
              <a:rPr lang="en-US" sz="1100" b="1">
                <a:cs typeface="Calibri"/>
              </a:rPr>
              <a:t>Change of clothes</a:t>
            </a:r>
            <a:r>
              <a:rPr lang="en-US" sz="1100">
                <a:cs typeface="Calibri"/>
              </a:rPr>
              <a:t> </a:t>
            </a:r>
            <a:endParaRPr lang="en-US" sz="1100">
              <a:ea typeface="+mn-lt"/>
              <a:cs typeface="+mn-lt"/>
            </a:endParaRPr>
          </a:p>
          <a:p>
            <a:pPr marL="0" indent="0">
              <a:buNone/>
            </a:pPr>
            <a:r>
              <a:rPr lang="en-US" sz="1100" b="1" i="1">
                <a:ea typeface="+mn-lt"/>
                <a:cs typeface="+mn-lt"/>
              </a:rPr>
              <a:t>Please label all supplies with your child's name.</a:t>
            </a:r>
            <a:r>
              <a:rPr lang="en-US" sz="1100" i="1">
                <a:ea typeface="+mn-lt"/>
                <a:cs typeface="+mn-lt"/>
              </a:rPr>
              <a:t>  </a:t>
            </a:r>
            <a:endParaRPr lang="en-US" sz="1100" i="1">
              <a:cs typeface="Calibri"/>
            </a:endParaRPr>
          </a:p>
          <a:p>
            <a:pPr marL="0" indent="0">
              <a:buNone/>
            </a:pPr>
            <a:r>
              <a:rPr lang="en-US" sz="1100" i="1">
                <a:cs typeface="Calibri"/>
              </a:rPr>
              <a:t>----------------------------------------------------------</a:t>
            </a:r>
          </a:p>
          <a:p>
            <a:pPr marL="0" indent="0">
              <a:buNone/>
            </a:pPr>
            <a:r>
              <a:rPr lang="en-US" sz="1100" b="1">
                <a:cs typeface="Calibri"/>
              </a:rPr>
              <a:t>PreK Wishlist:</a:t>
            </a:r>
          </a:p>
          <a:p>
            <a:pPr marL="0" indent="0">
              <a:buNone/>
            </a:pPr>
            <a:r>
              <a:rPr lang="en-US" sz="1100" i="1">
                <a:cs typeface="Calibri"/>
              </a:rPr>
              <a:t>Hand soap</a:t>
            </a:r>
          </a:p>
          <a:p>
            <a:pPr marL="0" indent="0">
              <a:buNone/>
            </a:pPr>
            <a:r>
              <a:rPr lang="en-US" sz="1100" i="1">
                <a:cs typeface="Calibri"/>
              </a:rPr>
              <a:t>Baby wipes</a:t>
            </a:r>
          </a:p>
          <a:p>
            <a:pPr marL="914400" lvl="1" indent="-457200"/>
            <a:endParaRPr lang="en-US" sz="1100">
              <a:cs typeface="Calibri"/>
            </a:endParaRPr>
          </a:p>
          <a:p>
            <a:pPr marL="457200" indent="-457200"/>
            <a:endParaRPr lang="en-US" sz="1100">
              <a:cs typeface="Calibri"/>
            </a:endParaRP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544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2CC34-0DEC-48E9-8409-BDBE91270DF3}"/>
              </a:ext>
            </a:extLst>
          </p:cNvPr>
          <p:cNvSpPr>
            <a:spLocks noGrp="1"/>
          </p:cNvSpPr>
          <p:nvPr>
            <p:ph type="title"/>
          </p:nvPr>
        </p:nvSpPr>
        <p:spPr>
          <a:xfrm>
            <a:off x="1171074" y="1396686"/>
            <a:ext cx="3240506" cy="4064628"/>
          </a:xfrm>
        </p:spPr>
        <p:txBody>
          <a:bodyPr>
            <a:normAutofit/>
          </a:bodyPr>
          <a:lstStyle/>
          <a:p>
            <a:r>
              <a:rPr lang="en-US">
                <a:solidFill>
                  <a:srgbClr val="FFFFFF"/>
                </a:solidFill>
                <a:cs typeface="Calibri Light"/>
              </a:rPr>
              <a:t>Resources for At-Home Learning</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59E96C-6245-4D13-B416-A4C8AE85F0F0}"/>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sz="2200" dirty="0">
                <a:cs typeface="Calibri"/>
              </a:rPr>
              <a:t>Canvas: </a:t>
            </a:r>
            <a:r>
              <a:rPr lang="en-US" sz="2200" dirty="0">
                <a:ea typeface="+mn-lt"/>
                <a:cs typeface="+mn-lt"/>
                <a:hlinkClick r:id="rId2"/>
              </a:rPr>
              <a:t>https://www.leonschools.net/Page/49521</a:t>
            </a:r>
            <a:endParaRPr lang="en-US" sz="2200" dirty="0">
              <a:ea typeface="+mn-lt"/>
              <a:cs typeface="+mn-lt"/>
            </a:endParaRPr>
          </a:p>
          <a:p>
            <a:r>
              <a:rPr lang="en-US" sz="2200" dirty="0">
                <a:cs typeface="Calibri"/>
              </a:rPr>
              <a:t>Starfall: </a:t>
            </a:r>
            <a:r>
              <a:rPr lang="en-US" sz="2200" dirty="0">
                <a:ea typeface="+mn-lt"/>
                <a:cs typeface="+mn-lt"/>
                <a:hlinkClick r:id="rId3"/>
              </a:rPr>
              <a:t>https://pbskids.org/</a:t>
            </a:r>
            <a:endParaRPr lang="en-US" sz="2200" dirty="0">
              <a:cs typeface="Calibri"/>
            </a:endParaRPr>
          </a:p>
          <a:p>
            <a:r>
              <a:rPr lang="en-US" sz="2200" dirty="0">
                <a:cs typeface="Calibri"/>
              </a:rPr>
              <a:t>PBS Kids: </a:t>
            </a:r>
            <a:r>
              <a:rPr lang="en-US" sz="2200" dirty="0">
                <a:ea typeface="+mn-lt"/>
                <a:cs typeface="+mn-lt"/>
                <a:hlinkClick r:id="rId3"/>
              </a:rPr>
              <a:t>https://pbskids.org/</a:t>
            </a:r>
          </a:p>
          <a:p>
            <a:r>
              <a:rPr lang="en-US" sz="2200" dirty="0">
                <a:cs typeface="Calibri"/>
              </a:rPr>
              <a:t>Leon County Schools Early Childhood Programs:</a:t>
            </a:r>
          </a:p>
          <a:p>
            <a:pPr marL="0" indent="0">
              <a:buNone/>
            </a:pPr>
            <a:r>
              <a:rPr lang="en-US" sz="2200" dirty="0">
                <a:cs typeface="Calibri"/>
              </a:rPr>
              <a:t> </a:t>
            </a:r>
            <a:r>
              <a:rPr lang="en-US" sz="2200" dirty="0">
                <a:ea typeface="+mn-lt"/>
                <a:cs typeface="+mn-lt"/>
                <a:hlinkClick r:id="rId4"/>
              </a:rPr>
              <a:t>https://www.leonschools.net/earlychildhood</a:t>
            </a:r>
            <a:endParaRPr lang="en-US" sz="2200" dirty="0">
              <a:cs typeface="Calibri"/>
            </a:endParaRPr>
          </a:p>
          <a:p>
            <a:r>
              <a:rPr lang="en-US" sz="2200" dirty="0">
                <a:cs typeface="Calibri"/>
              </a:rPr>
              <a:t>Florida Office of Early Learning: </a:t>
            </a:r>
            <a:r>
              <a:rPr lang="en-US" sz="2200" dirty="0">
                <a:ea typeface="+mn-lt"/>
                <a:cs typeface="+mn-lt"/>
                <a:hlinkClick r:id="rId5"/>
              </a:rPr>
              <a:t>http://www.floridaearlylearning.com/parents</a:t>
            </a:r>
            <a:endParaRPr lang="en-US" sz="2200" dirty="0">
              <a:ea typeface="+mn-lt"/>
              <a:cs typeface="+mn-lt"/>
            </a:endParaRPr>
          </a:p>
          <a:p>
            <a:endParaRPr lang="en-US" sz="2200">
              <a:cs typeface="Calibri"/>
            </a:endParaRPr>
          </a:p>
          <a:p>
            <a:endParaRPr lang="en-US" sz="2200">
              <a:cs typeface="Calibri"/>
            </a:endParaRPr>
          </a:p>
        </p:txBody>
      </p:sp>
    </p:spTree>
    <p:extLst>
      <p:ext uri="{BB962C8B-B14F-4D97-AF65-F5344CB8AC3E}">
        <p14:creationId xmlns:p14="http://schemas.microsoft.com/office/powerpoint/2010/main" val="84412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1C5C5-80EC-40DD-AEA0-987D3569BAD7}"/>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Daytona Pro Condensed"/>
                <a:cs typeface="Calibri Light"/>
              </a:rPr>
              <a:t>Title I at Fort Braden School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4F87BF-0C87-42C3-B63F-2EFD5D3AD60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1500" b="1">
                <a:ea typeface="+mn-lt"/>
                <a:cs typeface="+mn-lt"/>
              </a:rPr>
              <a:t>Leon County Title I Program receives Federal funds to provide supplemental instruction to students of public schools, neglected or delinquent sites, non-public schools, and homeless children. Services are provided for all students school-wide at Fort Braden. All K-8 Title I schools have 60% or more of their students on free or reduced lunch as determined by an Annual Economic Survey. Services are also provided to all students at eligible, neglected, or delinquent sites including Capital City Youth Services, Father Flanagan's Boys and Girl's Town of North Florida, Florida Baptist Children's Home, Homeless, Disc Village/ADT, Leon County Detention Center, Leon County Jail, PACE Center for Girls, Devereux Residential Center, Tallahassee Marine Institute, and LCS Ghazvini Transition Center.</a:t>
            </a:r>
            <a:endParaRPr lang="en-US" sz="1500"/>
          </a:p>
          <a:p>
            <a:r>
              <a:rPr lang="en-US" sz="1500" b="1">
                <a:ea typeface="+mn-lt"/>
                <a:cs typeface="+mn-lt"/>
              </a:rPr>
              <a:t>Leon County Title I school plans are written by individual school sites and are directly correlated to the School Improvement Plan.</a:t>
            </a:r>
            <a:endParaRPr lang="en-US" sz="1500"/>
          </a:p>
          <a:p>
            <a:r>
              <a:rPr lang="en-US" sz="1500" b="1">
                <a:ea typeface="+mn-lt"/>
                <a:cs typeface="+mn-lt"/>
              </a:rPr>
              <a:t>Schools in Leon County use Title I funds to support federal, state and local goals reflected in individual school plans. Teachers, parents, administrators, students, and all stakeholders are involved in the development and implementation of each school's plan. A strong parental involvement component is integrated throughout the plan at each site and each school utilizes a Parent, Student and Teacher Compact.</a:t>
            </a:r>
            <a:endParaRPr lang="en-US" sz="1500"/>
          </a:p>
          <a:p>
            <a:endParaRPr lang="en-US" sz="1500">
              <a:cs typeface="Calibri"/>
            </a:endParaRPr>
          </a:p>
        </p:txBody>
      </p:sp>
    </p:spTree>
    <p:extLst>
      <p:ext uri="{BB962C8B-B14F-4D97-AF65-F5344CB8AC3E}">
        <p14:creationId xmlns:p14="http://schemas.microsoft.com/office/powerpoint/2010/main" val="182511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89423B-88B6-4B4C-8902-3376CE676F28}"/>
              </a:ext>
            </a:extLst>
          </p:cNvPr>
          <p:cNvSpPr>
            <a:spLocks noGrp="1"/>
          </p:cNvSpPr>
          <p:nvPr>
            <p:ph type="title"/>
          </p:nvPr>
        </p:nvSpPr>
        <p:spPr>
          <a:xfrm>
            <a:off x="838200" y="365125"/>
            <a:ext cx="10515600" cy="1325563"/>
          </a:xfrm>
        </p:spPr>
        <p:txBody>
          <a:bodyPr>
            <a:normAutofit/>
          </a:bodyPr>
          <a:lstStyle/>
          <a:p>
            <a:r>
              <a:rPr lang="en-US">
                <a:cs typeface="Calibri Light"/>
              </a:rPr>
              <a:t>Important Information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A69D83F-1A63-448D-B5B6-F373BDDC99FA}"/>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en-US" sz="1300">
                <a:latin typeface="Century Gothic"/>
                <a:cs typeface="Calibri"/>
              </a:rPr>
              <a:t>School </a:t>
            </a:r>
            <a:r>
              <a:rPr lang="en-US" sz="1300">
                <a:latin typeface="Century Gothic"/>
                <a:ea typeface="+mn-lt"/>
                <a:cs typeface="+mn-lt"/>
              </a:rPr>
              <a:t>Day</a:t>
            </a:r>
            <a:endParaRPr lang="en-US" sz="1300">
              <a:latin typeface="Century Gothic"/>
              <a:cs typeface="Calibri"/>
            </a:endParaRPr>
          </a:p>
          <a:p>
            <a:pPr>
              <a:buNone/>
            </a:pPr>
            <a:r>
              <a:rPr lang="en-US" sz="1300">
                <a:latin typeface="Century Gothic"/>
                <a:ea typeface="+mn-lt"/>
                <a:cs typeface="+mn-lt"/>
              </a:rPr>
              <a:t>8:30 a.m. to 2:50 p.m.</a:t>
            </a:r>
            <a:endParaRPr lang="en-US" sz="1300">
              <a:latin typeface="Century Gothic"/>
            </a:endParaRPr>
          </a:p>
          <a:p>
            <a:pPr>
              <a:buNone/>
            </a:pPr>
            <a:endParaRPr lang="en-US" sz="1300">
              <a:latin typeface="Century Gothic"/>
            </a:endParaRPr>
          </a:p>
          <a:p>
            <a:pPr>
              <a:buNone/>
            </a:pPr>
            <a:r>
              <a:rPr lang="en-US" sz="1300">
                <a:latin typeface="Century Gothic"/>
                <a:ea typeface="+mn-lt"/>
                <a:cs typeface="+mn-lt"/>
              </a:rPr>
              <a:t>School Supervision</a:t>
            </a:r>
            <a:endParaRPr lang="en-US" sz="1300">
              <a:latin typeface="Century Gothic"/>
            </a:endParaRPr>
          </a:p>
          <a:p>
            <a:pPr>
              <a:buNone/>
            </a:pPr>
            <a:r>
              <a:rPr lang="en-US" sz="1300">
                <a:latin typeface="Century Gothic"/>
                <a:ea typeface="+mn-lt"/>
                <a:cs typeface="+mn-lt"/>
              </a:rPr>
              <a:t>7:45 a.m. to 3:00 p.m.</a:t>
            </a:r>
            <a:endParaRPr lang="en-US" sz="1300">
              <a:latin typeface="Century Gothic"/>
            </a:endParaRPr>
          </a:p>
          <a:p>
            <a:pPr marL="0" indent="0">
              <a:buNone/>
            </a:pPr>
            <a:endParaRPr lang="en-US" sz="1300">
              <a:latin typeface="Century Gothic"/>
              <a:cs typeface="Calibri"/>
            </a:endParaRPr>
          </a:p>
          <a:p>
            <a:r>
              <a:rPr lang="en-US" sz="1300">
                <a:latin typeface="Century Gothic"/>
                <a:ea typeface="+mn-lt"/>
                <a:cs typeface="+mn-lt"/>
              </a:rPr>
              <a:t>Please note for the health and safety of our students, parents dropping off or picking up their children should do so in the car loop. If you must pick your child up before dismissal, please park in the loop and call the front office: </a:t>
            </a:r>
            <a:r>
              <a:rPr lang="en-US" sz="1300" u="sng">
                <a:latin typeface="Century Gothic"/>
                <a:ea typeface="+mn-lt"/>
                <a:cs typeface="+mn-lt"/>
              </a:rPr>
              <a:t>850-488-9374</a:t>
            </a:r>
            <a:r>
              <a:rPr lang="en-US" sz="1300">
                <a:latin typeface="Century Gothic"/>
                <a:ea typeface="+mn-lt"/>
                <a:cs typeface="+mn-lt"/>
              </a:rPr>
              <a:t>.</a:t>
            </a:r>
          </a:p>
          <a:p>
            <a:r>
              <a:rPr lang="en-US" sz="1300">
                <a:latin typeface="Century Gothic"/>
                <a:ea typeface="+mn-lt"/>
                <a:cs typeface="+mn-lt"/>
              </a:rPr>
              <a:t>If you need to schedule a conference with myself, administration or guidance, please call to set up a time to meet via Teams or phone. </a:t>
            </a:r>
          </a:p>
          <a:p>
            <a:r>
              <a:rPr lang="en-US" sz="1300">
                <a:latin typeface="Century Gothic"/>
                <a:ea typeface="+mn-lt"/>
                <a:cs typeface="+mn-lt"/>
              </a:rPr>
              <a:t>For up to date information regarding Fort Braden School please visit our website: </a:t>
            </a:r>
          </a:p>
          <a:p>
            <a:pPr marL="0" indent="0">
              <a:buNone/>
            </a:pPr>
            <a:r>
              <a:rPr lang="en-US" sz="1300">
                <a:latin typeface="Century Gothic"/>
                <a:ea typeface="+mn-lt"/>
                <a:cs typeface="+mn-lt"/>
                <a:hlinkClick r:id="" action="ppaction://noaction"/>
              </a:rPr>
              <a:t>     https://www.leonschools.net/ftbraden</a:t>
            </a:r>
            <a:endParaRPr lang="en-US" sz="1300">
              <a:latin typeface="Century Gothic"/>
            </a:endParaRPr>
          </a:p>
          <a:p>
            <a:endParaRPr lang="en-US" sz="1300">
              <a:latin typeface="Century Gothic"/>
              <a:cs typeface="Calibri"/>
            </a:endParaRPr>
          </a:p>
          <a:p>
            <a:pPr marL="0" indent="0">
              <a:buNone/>
            </a:pPr>
            <a:r>
              <a:rPr lang="en-US" sz="1300">
                <a:latin typeface="Century Gothic"/>
                <a:cs typeface="Calibri"/>
              </a:rPr>
              <a:t>For information regarding bus transportation, please call Leon County Schools Transportation: 850-487-1464</a:t>
            </a:r>
          </a:p>
        </p:txBody>
      </p:sp>
    </p:spTree>
    <p:extLst>
      <p:ext uri="{BB962C8B-B14F-4D97-AF65-F5344CB8AC3E}">
        <p14:creationId xmlns:p14="http://schemas.microsoft.com/office/powerpoint/2010/main" val="380965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12C3-77BC-477D-893A-F690E171A513}"/>
              </a:ext>
            </a:extLst>
          </p:cNvPr>
          <p:cNvSpPr>
            <a:spLocks noGrp="1"/>
          </p:cNvSpPr>
          <p:nvPr>
            <p:ph type="title"/>
          </p:nvPr>
        </p:nvSpPr>
        <p:spPr>
          <a:xfrm>
            <a:off x="4965430" y="629268"/>
            <a:ext cx="6586491" cy="1286160"/>
          </a:xfrm>
        </p:spPr>
        <p:txBody>
          <a:bodyPr anchor="b">
            <a:normAutofit/>
          </a:bodyPr>
          <a:lstStyle/>
          <a:p>
            <a:r>
              <a:rPr lang="en-US">
                <a:ea typeface="+mj-lt"/>
                <a:cs typeface="+mj-lt"/>
              </a:rPr>
              <a:t>A Little About Our Program</a:t>
            </a:r>
            <a:endParaRPr lang="en-US">
              <a:cs typeface="Calibri Light" panose="020F0302020204030204"/>
            </a:endParaRPr>
          </a:p>
        </p:txBody>
      </p:sp>
      <p:sp>
        <p:nvSpPr>
          <p:cNvPr id="3" name="Content Placeholder 2">
            <a:extLst>
              <a:ext uri="{FF2B5EF4-FFF2-40B4-BE49-F238E27FC236}">
                <a16:creationId xmlns:a16="http://schemas.microsoft.com/office/drawing/2014/main" id="{0EB2024D-AEDE-4802-B332-E7B1AF4671B5}"/>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2000">
                <a:ea typeface="+mn-lt"/>
                <a:cs typeface="+mn-lt"/>
              </a:rPr>
              <a:t>We have two PreK classes here at the Fort. Both classes provide children with a safe, secure, and nurturing learning environment.   Learning experiences are planned daily to provide children with instruction in the following developmental areas: </a:t>
            </a:r>
            <a:endParaRPr lang="en-US" sz="2000"/>
          </a:p>
          <a:p>
            <a:pPr lvl="1">
              <a:buFont typeface="Wingdings" panose="020B0604020202020204" pitchFamily="34" charset="0"/>
              <a:buChar char="v"/>
            </a:pPr>
            <a:r>
              <a:rPr lang="en-US" sz="2000">
                <a:ea typeface="+mn-lt"/>
                <a:cs typeface="+mn-lt"/>
              </a:rPr>
              <a:t>cognitive</a:t>
            </a:r>
          </a:p>
          <a:p>
            <a:pPr lvl="1">
              <a:buFont typeface="Wingdings" panose="020B0604020202020204" pitchFamily="34" charset="0"/>
              <a:buChar char="v"/>
            </a:pPr>
            <a:r>
              <a:rPr lang="en-US" sz="2000">
                <a:ea typeface="+mn-lt"/>
                <a:cs typeface="+mn-lt"/>
              </a:rPr>
              <a:t>independent functioning</a:t>
            </a:r>
          </a:p>
          <a:p>
            <a:pPr lvl="1">
              <a:buFont typeface="Wingdings" panose="020B0604020202020204" pitchFamily="34" charset="0"/>
              <a:buChar char="v"/>
            </a:pPr>
            <a:r>
              <a:rPr lang="en-US" sz="2000">
                <a:ea typeface="+mn-lt"/>
                <a:cs typeface="+mn-lt"/>
              </a:rPr>
              <a:t>social/emotional and </a:t>
            </a:r>
          </a:p>
          <a:p>
            <a:pPr lvl="1">
              <a:buFont typeface="Wingdings" panose="020B0604020202020204" pitchFamily="34" charset="0"/>
              <a:buChar char="v"/>
            </a:pPr>
            <a:r>
              <a:rPr lang="en-US" sz="2000">
                <a:ea typeface="+mn-lt"/>
                <a:cs typeface="+mn-lt"/>
              </a:rPr>
              <a:t>communication.</a:t>
            </a:r>
            <a:endParaRPr lang="en-US" sz="2000">
              <a:cs typeface="Calibri"/>
            </a:endParaRPr>
          </a:p>
          <a:p>
            <a:endParaRPr lang="en-US" sz="2000">
              <a:cs typeface="Calibri"/>
            </a:endParaRPr>
          </a:p>
        </p:txBody>
      </p:sp>
      <p:pic>
        <p:nvPicPr>
          <p:cNvPr id="4" name="Picture 4" descr="A picture containing indoor, table, sitting, filled&#10;&#10;Description automatically generated">
            <a:extLst>
              <a:ext uri="{FF2B5EF4-FFF2-40B4-BE49-F238E27FC236}">
                <a16:creationId xmlns:a16="http://schemas.microsoft.com/office/drawing/2014/main" id="{2B64E59E-4977-4E2C-A9A6-3BF051133B0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5558" r="19323" b="-1"/>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6CA3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B760559-D771-455A-AF7F-6D88DA11D502}"/>
              </a:ext>
            </a:extLst>
          </p:cNvPr>
          <p:cNvSpPr txBox="1"/>
          <p:nvPr/>
        </p:nvSpPr>
        <p:spPr>
          <a:xfrm>
            <a:off x="2161837"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33596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5BC0-1B47-4705-89D0-F24BCD3F94B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Meet Your Teacher</a:t>
            </a:r>
          </a:p>
        </p:txBody>
      </p:sp>
      <p:sp>
        <p:nvSpPr>
          <p:cNvPr id="8" name="Content Placeholder 7">
            <a:extLst>
              <a:ext uri="{FF2B5EF4-FFF2-40B4-BE49-F238E27FC236}">
                <a16:creationId xmlns:a16="http://schemas.microsoft.com/office/drawing/2014/main" id="{54EB1BBF-6463-4015-A976-47046B83FD18}"/>
              </a:ext>
            </a:extLst>
          </p:cNvPr>
          <p:cNvSpPr>
            <a:spLocks noGrp="1"/>
          </p:cNvSpPr>
          <p:nvPr>
            <p:ph idx="1"/>
          </p:nvPr>
        </p:nvSpPr>
        <p:spPr>
          <a:xfrm>
            <a:off x="4965431" y="2438400"/>
            <a:ext cx="5306905" cy="3929192"/>
          </a:xfrm>
        </p:spPr>
        <p:txBody>
          <a:bodyPr vert="horz" lIns="91440" tIns="45720" rIns="91440" bIns="45720" rtlCol="0" anchor="t">
            <a:normAutofit/>
          </a:bodyPr>
          <a:lstStyle/>
          <a:p>
            <a:pPr marL="0" indent="0">
              <a:buNone/>
            </a:pPr>
            <a:r>
              <a:rPr lang="en-US" sz="2000" dirty="0">
                <a:latin typeface="Cavolini"/>
                <a:ea typeface="+mn-lt"/>
                <a:cs typeface="+mn-lt"/>
              </a:rPr>
              <a:t>My name is Kelli Capen. This is my 26</a:t>
            </a:r>
            <a:r>
              <a:rPr lang="en-US" sz="2000" baseline="30000" dirty="0">
                <a:latin typeface="Cavolini"/>
                <a:ea typeface="+mn-lt"/>
                <a:cs typeface="+mn-lt"/>
              </a:rPr>
              <a:t>th</a:t>
            </a:r>
            <a:r>
              <a:rPr lang="en-US" sz="2000" dirty="0">
                <a:latin typeface="Cavolini"/>
                <a:ea typeface="+mn-lt"/>
                <a:cs typeface="+mn-lt"/>
              </a:rPr>
              <a:t> year teaching. I LOVE being a teacher and look forward to working with you and your child this school year. I am the proud mother of a 16 year old daughter and 2 Shih Tzus. For fun, I like to go shopping and read a good book. One last thing, I love all things Ladybug!</a:t>
            </a:r>
            <a:endParaRPr lang="en-US">
              <a:latin typeface="Cavolini"/>
              <a:ea typeface="+mn-lt"/>
              <a:cs typeface="+mn-lt"/>
            </a:endParaRPr>
          </a:p>
          <a:p>
            <a:pPr marL="0" indent="0">
              <a:buNone/>
            </a:pPr>
            <a:endParaRPr lang="en-US" sz="2000" dirty="0">
              <a:latin typeface="Cavolini"/>
              <a:cs typeface="Calibri"/>
            </a:endParaRPr>
          </a:p>
        </p:txBody>
      </p:sp>
      <p:pic>
        <p:nvPicPr>
          <p:cNvPr id="3" name="Picture 4" descr="A person wearing glasses&#10;&#10;Description automatically generated">
            <a:extLst>
              <a:ext uri="{FF2B5EF4-FFF2-40B4-BE49-F238E27FC236}">
                <a16:creationId xmlns:a16="http://schemas.microsoft.com/office/drawing/2014/main" id="{3198F24A-35E5-4CE5-8429-8678503B1C1B}"/>
              </a:ext>
            </a:extLst>
          </p:cNvPr>
          <p:cNvPicPr>
            <a:picLocks noChangeAspect="1"/>
          </p:cNvPicPr>
          <p:nvPr/>
        </p:nvPicPr>
        <p:blipFill rotWithShape="1">
          <a:blip r:embed="rId2"/>
          <a:srcRect r="10175"/>
          <a:stretch/>
        </p:blipFill>
        <p:spPr>
          <a:xfrm>
            <a:off x="20" y="10"/>
            <a:ext cx="4635571" cy="6857990"/>
          </a:xfrm>
          <a:prstGeom prst="rect">
            <a:avLst/>
          </a:prstGeom>
          <a:effectLst/>
        </p:spPr>
      </p:pic>
      <p:cxnSp>
        <p:nvCxnSpPr>
          <p:cNvPr id="29" name="Straight Connector 3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52A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92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FB75D-6C9E-4846-81CA-E77E8B06F12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1600" b="1" u="sng" kern="1200">
                <a:solidFill>
                  <a:srgbClr val="FFFFFF"/>
                </a:solidFill>
                <a:latin typeface="+mj-lt"/>
                <a:ea typeface="+mj-ea"/>
                <a:cs typeface="+mj-cs"/>
              </a:rPr>
              <a:t>Our Day Together</a:t>
            </a:r>
            <a:br>
              <a:rPr lang="en-US" sz="1600" b="1" u="sng" kern="1200">
                <a:solidFill>
                  <a:srgbClr val="FFFFFF"/>
                </a:solidFill>
                <a:latin typeface="+mj-lt"/>
                <a:ea typeface="+mj-ea"/>
                <a:cs typeface="+mj-cs"/>
              </a:rPr>
            </a:br>
            <a:r>
              <a:rPr lang="en-US" sz="1600" b="1" kern="1200">
                <a:solidFill>
                  <a:srgbClr val="FFFFFF"/>
                </a:solidFill>
                <a:latin typeface="+mj-lt"/>
                <a:ea typeface="+mj-ea"/>
                <a:cs typeface="+mj-cs"/>
              </a:rPr>
              <a:t>Daily Health Check</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Sign In, Fine Motor and Brain Bin Activities</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Morning Meeting</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Breakfast</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Developmental Play</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Small Groups (early literacy and math)</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Music and Movement</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Lunch</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Rest</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Snack</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Brain Bins</a:t>
            </a: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Dismissal</a:t>
            </a:r>
            <a:br>
              <a:rPr lang="en-US" sz="1600" b="1" kern="1200">
                <a:solidFill>
                  <a:srgbClr val="FFFFFF"/>
                </a:solidFill>
                <a:latin typeface="+mj-lt"/>
                <a:ea typeface="+mj-ea"/>
                <a:cs typeface="+mj-cs"/>
              </a:rPr>
            </a:br>
            <a:br>
              <a:rPr lang="en-US" sz="1600" b="1" kern="1200">
                <a:solidFill>
                  <a:srgbClr val="FFFFFF"/>
                </a:solidFill>
                <a:latin typeface="+mj-lt"/>
                <a:ea typeface="+mj-ea"/>
                <a:cs typeface="+mj-cs"/>
              </a:rPr>
            </a:br>
            <a:r>
              <a:rPr lang="en-US" sz="1600" b="1" kern="1200">
                <a:solidFill>
                  <a:srgbClr val="FFFFFF"/>
                </a:solidFill>
                <a:latin typeface="+mj-lt"/>
                <a:ea typeface="+mj-ea"/>
                <a:cs typeface="+mj-cs"/>
              </a:rPr>
              <a:t>*While you are welcome to send your child with breakfast and lunch, both are provided free of charge to all students at Fort Braden School.  Please note that breakfast is typically served around 8:45am.  </a:t>
            </a:r>
            <a:br>
              <a:rPr lang="en-US" sz="1600" b="1" kern="1200">
                <a:solidFill>
                  <a:srgbClr val="FFFFFF"/>
                </a:solidFill>
                <a:latin typeface="+mj-lt"/>
                <a:ea typeface="+mj-ea"/>
                <a:cs typeface="+mj-cs"/>
              </a:rPr>
            </a:br>
            <a:endParaRPr lang="en-US" sz="1600" b="1" kern="1200">
              <a:solidFill>
                <a:srgbClr val="FFFFFF"/>
              </a:solidFill>
              <a:latin typeface="+mj-lt"/>
              <a:ea typeface="+mj-ea"/>
              <a:cs typeface="+mj-cs"/>
            </a:endParaRPr>
          </a:p>
        </p:txBody>
      </p:sp>
      <p:pic>
        <p:nvPicPr>
          <p:cNvPr id="4" name="Picture 4" descr="A close up of a logo&#10;&#10;Description automatically generated">
            <a:extLst>
              <a:ext uri="{FF2B5EF4-FFF2-40B4-BE49-F238E27FC236}">
                <a16:creationId xmlns:a16="http://schemas.microsoft.com/office/drawing/2014/main" id="{90A02C23-CFAD-4BD5-9954-1B93B01D25A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53822" y="999967"/>
            <a:ext cx="6553545" cy="4866007"/>
          </a:xfrm>
          <a:prstGeom prst="rect">
            <a:avLst/>
          </a:prstGeom>
        </p:spPr>
      </p:pic>
      <p:sp>
        <p:nvSpPr>
          <p:cNvPr id="5" name="TextBox 4">
            <a:extLst>
              <a:ext uri="{FF2B5EF4-FFF2-40B4-BE49-F238E27FC236}">
                <a16:creationId xmlns:a16="http://schemas.microsoft.com/office/drawing/2014/main" id="{B7CF02B0-75B0-44AF-824A-F29D262674D1}"/>
              </a:ext>
            </a:extLst>
          </p:cNvPr>
          <p:cNvSpPr txBox="1"/>
          <p:nvPr/>
        </p:nvSpPr>
        <p:spPr>
          <a:xfrm>
            <a:off x="9233613" y="5665919"/>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6394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3976-43CB-4906-86F5-98EBD626D062}"/>
              </a:ext>
            </a:extLst>
          </p:cNvPr>
          <p:cNvSpPr>
            <a:spLocks noGrp="1"/>
          </p:cNvSpPr>
          <p:nvPr>
            <p:ph type="title"/>
          </p:nvPr>
        </p:nvSpPr>
        <p:spPr>
          <a:xfrm>
            <a:off x="5021821" y="4004732"/>
            <a:ext cx="6465287" cy="1324235"/>
          </a:xfrm>
        </p:spPr>
        <p:txBody>
          <a:bodyPr vert="horz" lIns="91440" tIns="45720" rIns="91440" bIns="45720" rtlCol="0" anchor="b">
            <a:normAutofit/>
          </a:bodyPr>
          <a:lstStyle/>
          <a:p>
            <a:r>
              <a:rPr lang="en-US"/>
              <a:t>Sneak Peek of Your Classroom and Playground</a:t>
            </a:r>
          </a:p>
        </p:txBody>
      </p:sp>
      <p:sp>
        <p:nvSpPr>
          <p:cNvPr id="22" name="Rectangle 21">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9" descr="A close up of a fence&#10;&#10;Description automatically generated">
            <a:extLst>
              <a:ext uri="{FF2B5EF4-FFF2-40B4-BE49-F238E27FC236}">
                <a16:creationId xmlns:a16="http://schemas.microsoft.com/office/drawing/2014/main" id="{E736D06C-5410-4536-B959-D8690864DDD0}"/>
              </a:ext>
            </a:extLst>
          </p:cNvPr>
          <p:cNvPicPr>
            <a:picLocks noChangeAspect="1"/>
          </p:cNvPicPr>
          <p:nvPr/>
        </p:nvPicPr>
        <p:blipFill rotWithShape="1">
          <a:blip r:embed="rId2"/>
          <a:srcRect t="13282" b="11718"/>
          <a:stretch/>
        </p:blipFill>
        <p:spPr>
          <a:xfrm>
            <a:off x="639366" y="968650"/>
            <a:ext cx="3483526" cy="1959483"/>
          </a:xfrm>
          <a:prstGeom prst="rect">
            <a:avLst/>
          </a:prstGeom>
        </p:spPr>
      </p:pic>
      <p:sp>
        <p:nvSpPr>
          <p:cNvPr id="24" name="Rectangle 23">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8" descr="A picture containing table, indoor, sitting, computer&#10;&#10;Description automatically generated">
            <a:extLst>
              <a:ext uri="{FF2B5EF4-FFF2-40B4-BE49-F238E27FC236}">
                <a16:creationId xmlns:a16="http://schemas.microsoft.com/office/drawing/2014/main" id="{0E9B2604-6E2F-44D7-A387-ED287774F964}"/>
              </a:ext>
            </a:extLst>
          </p:cNvPr>
          <p:cNvPicPr>
            <a:picLocks noChangeAspect="1"/>
          </p:cNvPicPr>
          <p:nvPr/>
        </p:nvPicPr>
        <p:blipFill rotWithShape="1">
          <a:blip r:embed="rId3"/>
          <a:srcRect t="19202" b="5798"/>
          <a:stretch/>
        </p:blipFill>
        <p:spPr>
          <a:xfrm>
            <a:off x="5090338" y="1159682"/>
            <a:ext cx="2804299" cy="1577418"/>
          </a:xfrm>
          <a:prstGeom prst="rect">
            <a:avLst/>
          </a:prstGeom>
        </p:spPr>
      </p:pic>
      <p:sp>
        <p:nvSpPr>
          <p:cNvPr id="26" name="Rectangle 25">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A close up of a sign&#10;&#10;Description automatically generated">
            <a:extLst>
              <a:ext uri="{FF2B5EF4-FFF2-40B4-BE49-F238E27FC236}">
                <a16:creationId xmlns:a16="http://schemas.microsoft.com/office/drawing/2014/main" id="{C715C5DD-036E-474E-A783-7AF999E82EBA}"/>
              </a:ext>
            </a:extLst>
          </p:cNvPr>
          <p:cNvPicPr>
            <a:picLocks noChangeAspect="1"/>
          </p:cNvPicPr>
          <p:nvPr/>
        </p:nvPicPr>
        <p:blipFill>
          <a:blip r:embed="rId4"/>
          <a:stretch>
            <a:fillRect/>
          </a:stretch>
        </p:blipFill>
        <p:spPr>
          <a:xfrm>
            <a:off x="9719880" y="628649"/>
            <a:ext cx="996405" cy="2639484"/>
          </a:xfrm>
          <a:prstGeom prst="rect">
            <a:avLst/>
          </a:prstGeom>
        </p:spPr>
      </p:pic>
      <p:pic>
        <p:nvPicPr>
          <p:cNvPr id="7" name="Picture 7" descr="A picture containing indoor, table, sitting, wooden&#10;&#10;Description automatically generated">
            <a:extLst>
              <a:ext uri="{FF2B5EF4-FFF2-40B4-BE49-F238E27FC236}">
                <a16:creationId xmlns:a16="http://schemas.microsoft.com/office/drawing/2014/main" id="{9E692E09-558A-4097-849F-BC0969EF7780}"/>
              </a:ext>
            </a:extLst>
          </p:cNvPr>
          <p:cNvPicPr>
            <a:picLocks noGrp="1" noChangeAspect="1"/>
          </p:cNvPicPr>
          <p:nvPr>
            <p:ph idx="1"/>
          </p:nvPr>
        </p:nvPicPr>
        <p:blipFill rotWithShape="1">
          <a:blip r:embed="rId5"/>
          <a:srcRect t="25000"/>
          <a:stretch/>
        </p:blipFill>
        <p:spPr>
          <a:xfrm>
            <a:off x="639366" y="3832485"/>
            <a:ext cx="3483526" cy="1959483"/>
          </a:xfrm>
          <a:prstGeom prst="rect">
            <a:avLst/>
          </a:prstGeom>
        </p:spPr>
      </p:pic>
      <p:cxnSp>
        <p:nvCxnSpPr>
          <p:cNvPr id="28" name="Straight Connector 27">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0431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7727F-9572-4533-9FA5-4261C4E58F16}"/>
              </a:ext>
            </a:extLst>
          </p:cNvPr>
          <p:cNvSpPr>
            <a:spLocks noGrp="1"/>
          </p:cNvSpPr>
          <p:nvPr>
            <p:ph type="title"/>
          </p:nvPr>
        </p:nvSpPr>
        <p:spPr>
          <a:xfrm>
            <a:off x="956826" y="1112969"/>
            <a:ext cx="3937298" cy="4166010"/>
          </a:xfrm>
        </p:spPr>
        <p:txBody>
          <a:bodyPr>
            <a:normAutofit/>
          </a:bodyPr>
          <a:lstStyle/>
          <a:p>
            <a:r>
              <a:rPr lang="en-US">
                <a:solidFill>
                  <a:srgbClr val="FFFFFF"/>
                </a:solidFill>
                <a:cs typeface="Calibri Light"/>
              </a:rPr>
              <a:t>Classroom Communication</a:t>
            </a:r>
            <a:endParaRPr lang="en-US">
              <a:solidFill>
                <a:srgbClr val="FFFFFF"/>
              </a:solidFill>
            </a:endParaRPr>
          </a:p>
        </p:txBody>
      </p:sp>
      <p:sp>
        <p:nvSpPr>
          <p:cNvPr id="30" name="Freeform: Shape 2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4CDB7DE-FD6C-4145-A9E2-E5B5872BFB08}"/>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sz="2400">
                <a:cs typeface="Calibri"/>
              </a:rPr>
              <a:t>In lieu of sending home a daily folder, our mode of communication will be through Remind. More information to following regarding this application. In addition, I may be reached via email at </a:t>
            </a:r>
            <a:r>
              <a:rPr lang="en-US" sz="2400" b="1">
                <a:cs typeface="Calibri"/>
                <a:hlinkClick r:id="rId2"/>
              </a:rPr>
              <a:t>capenk@leonschools.net</a:t>
            </a:r>
            <a:r>
              <a:rPr lang="en-US" sz="2400" b="1">
                <a:cs typeface="Calibri"/>
              </a:rPr>
              <a:t>.</a:t>
            </a:r>
            <a:r>
              <a:rPr lang="en-US" sz="2400">
                <a:cs typeface="Calibri"/>
              </a:rPr>
              <a:t> You may also call and leave a message for me at school: (850) 488-9374. </a:t>
            </a:r>
            <a:r>
              <a:rPr lang="en-US" sz="2400" b="1">
                <a:cs typeface="Calibri"/>
              </a:rPr>
              <a:t>Please note: For an immediate response, Remind is the best mode of communication. </a:t>
            </a:r>
          </a:p>
          <a:p>
            <a:pPr marL="0" indent="0">
              <a:buNone/>
            </a:pPr>
            <a:endParaRPr lang="en-US" sz="2400" b="1">
              <a:cs typeface="Calibri"/>
            </a:endParaRPr>
          </a:p>
          <a:p>
            <a:pPr marL="0" indent="0">
              <a:buNone/>
            </a:pPr>
            <a:r>
              <a:rPr lang="en-US" sz="2400" b="1">
                <a:cs typeface="Calibri"/>
              </a:rPr>
              <a:t>Parent Conferences </a:t>
            </a:r>
            <a:r>
              <a:rPr lang="en-US" sz="2400">
                <a:ea typeface="+mn-lt"/>
                <a:cs typeface="+mn-lt"/>
              </a:rPr>
              <a:t>All conferences will be held via teams or phone.</a:t>
            </a:r>
          </a:p>
        </p:txBody>
      </p:sp>
      <p:sp>
        <p:nvSpPr>
          <p:cNvPr id="36" name="Freeform: Shape 3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3910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644C27-B224-4CBF-B800-1E99E0B2B0F4}"/>
              </a:ext>
            </a:extLst>
          </p:cNvPr>
          <p:cNvSpPr>
            <a:spLocks noGrp="1"/>
          </p:cNvSpPr>
          <p:nvPr>
            <p:ph type="title"/>
          </p:nvPr>
        </p:nvSpPr>
        <p:spPr>
          <a:xfrm>
            <a:off x="643467" y="640080"/>
            <a:ext cx="3096427" cy="5613236"/>
          </a:xfrm>
        </p:spPr>
        <p:txBody>
          <a:bodyPr anchor="ctr">
            <a:normAutofit/>
          </a:bodyPr>
          <a:lstStyle/>
          <a:p>
            <a:r>
              <a:rPr lang="en-US">
                <a:solidFill>
                  <a:srgbClr val="FFFFFF"/>
                </a:solidFill>
                <a:cs typeface="Calibri Light"/>
              </a:rPr>
              <a:t>Classroom Expectations</a:t>
            </a:r>
            <a:endParaRPr lang="en-US">
              <a:solidFill>
                <a:srgbClr val="FFFFFF"/>
              </a:solidFill>
            </a:endParaRPr>
          </a:p>
        </p:txBody>
      </p:sp>
      <p:sp>
        <p:nvSpPr>
          <p:cNvPr id="3" name="Content Placeholder 2">
            <a:extLst>
              <a:ext uri="{FF2B5EF4-FFF2-40B4-BE49-F238E27FC236}">
                <a16:creationId xmlns:a16="http://schemas.microsoft.com/office/drawing/2014/main" id="{1CB67E83-8D57-419C-BE1B-4780B9906DFF}"/>
              </a:ext>
            </a:extLst>
          </p:cNvPr>
          <p:cNvSpPr>
            <a:spLocks noGrp="1"/>
          </p:cNvSpPr>
          <p:nvPr>
            <p:ph idx="1"/>
          </p:nvPr>
        </p:nvSpPr>
        <p:spPr>
          <a:xfrm>
            <a:off x="4527290" y="1272685"/>
            <a:ext cx="5353471" cy="2168583"/>
          </a:xfrm>
        </p:spPr>
        <p:txBody>
          <a:bodyPr vert="horz" lIns="91440" tIns="45720" rIns="91440" bIns="45720" rtlCol="0" anchor="ctr">
            <a:normAutofit fontScale="92500" lnSpcReduction="20000"/>
          </a:bodyPr>
          <a:lstStyle/>
          <a:p>
            <a:r>
              <a:rPr lang="en-US" sz="2400" dirty="0">
                <a:latin typeface="Cavolini"/>
                <a:cs typeface="Calibri"/>
              </a:rPr>
              <a:t>Listen and follow directions. </a:t>
            </a:r>
            <a:endParaRPr lang="en-US" sz="2400">
              <a:latin typeface="Cavolini"/>
            </a:endParaRPr>
          </a:p>
          <a:p>
            <a:r>
              <a:rPr lang="en-US" sz="2400" dirty="0">
                <a:latin typeface="Cavolini"/>
                <a:cs typeface="Calibri"/>
              </a:rPr>
              <a:t>Use kind words.</a:t>
            </a:r>
            <a:endParaRPr lang="en-US" sz="2400">
              <a:latin typeface="Cavolini"/>
            </a:endParaRPr>
          </a:p>
          <a:p>
            <a:r>
              <a:rPr lang="en-US" sz="2400" dirty="0">
                <a:latin typeface="Cavolini"/>
                <a:cs typeface="Calibri"/>
              </a:rPr>
              <a:t>Keep hands and feet to yourself.</a:t>
            </a:r>
          </a:p>
          <a:p>
            <a:r>
              <a:rPr lang="en-US" sz="2400" dirty="0">
                <a:latin typeface="Cavolini"/>
                <a:cs typeface="Calibri"/>
              </a:rPr>
              <a:t>Walk in the classroom.</a:t>
            </a:r>
          </a:p>
          <a:p>
            <a:r>
              <a:rPr lang="en-US" sz="2400" b="1" dirty="0">
                <a:latin typeface="Cavolini"/>
                <a:cs typeface="Calibri"/>
              </a:rPr>
              <a:t>Wear your mask inside and outside the classroom.</a:t>
            </a:r>
          </a:p>
          <a:p>
            <a:endParaRPr lang="en-US" sz="2000" dirty="0">
              <a:latin typeface="Cavolini"/>
              <a:cs typeface="Calibri"/>
            </a:endParaRPr>
          </a:p>
          <a:p>
            <a:endParaRPr lang="en-US" sz="2000">
              <a:cs typeface="Calibri"/>
            </a:endParaRPr>
          </a:p>
          <a:p>
            <a:endParaRPr lang="en-US" sz="2000">
              <a:cs typeface="Calibri"/>
            </a:endParaRPr>
          </a:p>
        </p:txBody>
      </p:sp>
      <p:pic>
        <p:nvPicPr>
          <p:cNvPr id="65" name="Picture 65" descr="A picture containing drawing&#10;&#10;Description automatically generated">
            <a:extLst>
              <a:ext uri="{FF2B5EF4-FFF2-40B4-BE49-F238E27FC236}">
                <a16:creationId xmlns:a16="http://schemas.microsoft.com/office/drawing/2014/main" id="{0E6EBD39-C569-45A8-BF53-C435E458038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4297" y="4061767"/>
            <a:ext cx="6894236" cy="1258197"/>
          </a:xfrm>
          <a:prstGeom prst="rect">
            <a:avLst/>
          </a:prstGeom>
        </p:spPr>
      </p:pic>
      <p:sp>
        <p:nvSpPr>
          <p:cNvPr id="66" name="TextBox 65">
            <a:extLst>
              <a:ext uri="{FF2B5EF4-FFF2-40B4-BE49-F238E27FC236}">
                <a16:creationId xmlns:a16="http://schemas.microsoft.com/office/drawing/2014/main" id="{10FA4752-E87D-46C1-8506-3C5835D1DA6E}"/>
              </a:ext>
            </a:extLst>
          </p:cNvPr>
          <p:cNvSpPr txBox="1"/>
          <p:nvPr/>
        </p:nvSpPr>
        <p:spPr>
          <a:xfrm flipV="1">
            <a:off x="4724400" y="3995738"/>
            <a:ext cx="2743200" cy="2536771"/>
          </a:xfrm>
          <a:prstGeom prst="rect">
            <a:avLst/>
          </a:prstGeom>
        </p:spPr>
        <p:txBody>
          <a:bodyPr lIns="91440" tIns="45720" rIns="91440" bIns="45720" anchor="t">
            <a:normAutofit/>
          </a:bodyPr>
          <a:lstStyle/>
          <a:p>
            <a:endParaRPr lang="en-US" dirty="0">
              <a:cs typeface="Calibri"/>
            </a:endParaRPr>
          </a:p>
        </p:txBody>
      </p:sp>
    </p:spTree>
    <p:extLst>
      <p:ext uri="{BB962C8B-B14F-4D97-AF65-F5344CB8AC3E}">
        <p14:creationId xmlns:p14="http://schemas.microsoft.com/office/powerpoint/2010/main" val="232250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39CA-9C41-436F-B516-C1CEECD9FE7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a:t>Positive Behavior Support Plan</a:t>
            </a:r>
          </a:p>
        </p:txBody>
      </p:sp>
      <p:sp>
        <p:nvSpPr>
          <p:cNvPr id="7" name="Content Placeholder 6">
            <a:extLst>
              <a:ext uri="{FF2B5EF4-FFF2-40B4-BE49-F238E27FC236}">
                <a16:creationId xmlns:a16="http://schemas.microsoft.com/office/drawing/2014/main" id="{F3FF20ED-3BE8-45B1-A6A6-8CAD0006756A}"/>
              </a:ext>
            </a:extLst>
          </p:cNvPr>
          <p:cNvSpPr>
            <a:spLocks noGrp="1"/>
          </p:cNvSpPr>
          <p:nvPr>
            <p:ph idx="1"/>
          </p:nvPr>
        </p:nvSpPr>
        <p:spPr>
          <a:xfrm>
            <a:off x="4965431" y="2438400"/>
            <a:ext cx="6586489" cy="3785419"/>
          </a:xfrm>
        </p:spPr>
        <p:txBody>
          <a:bodyPr vert="horz" lIns="91440" tIns="45720" rIns="91440" bIns="45720" rtlCol="0">
            <a:normAutofit/>
          </a:bodyPr>
          <a:lstStyle/>
          <a:p>
            <a:pPr>
              <a:spcAft>
                <a:spcPts val="600"/>
              </a:spcAft>
            </a:pPr>
            <a:r>
              <a:rPr lang="en-US" sz="2000"/>
              <a:t>We use a color system in our classroom. Children are reminded each day about making choices. They begin each day on Green: Ready to Learn. If children make positive choices they may advance to purple. If they make negative choices, they move their clip down to yellow and then to red. Should a child have to move their clip to red, I will call home to let you know about the choices they made that day.</a:t>
            </a:r>
          </a:p>
        </p:txBody>
      </p:sp>
      <p:pic>
        <p:nvPicPr>
          <p:cNvPr id="3" name="Picture 5" descr="A close up of a sign&#10;&#10;Description automatically generated">
            <a:extLst>
              <a:ext uri="{FF2B5EF4-FFF2-40B4-BE49-F238E27FC236}">
                <a16:creationId xmlns:a16="http://schemas.microsoft.com/office/drawing/2014/main" id="{E15826ED-EB1D-40AF-B444-302DC49D9137}"/>
              </a:ext>
            </a:extLst>
          </p:cNvPr>
          <p:cNvPicPr>
            <a:picLocks noChangeAspect="1"/>
          </p:cNvPicPr>
          <p:nvPr/>
        </p:nvPicPr>
        <p:blipFill rotWithShape="1">
          <a:blip r:embed="rId2"/>
          <a:srcRect t="25593" b="18558"/>
          <a:stretch/>
        </p:blipFill>
        <p:spPr>
          <a:xfrm>
            <a:off x="20" y="10"/>
            <a:ext cx="4635571" cy="6857990"/>
          </a:xfrm>
          <a:prstGeom prst="rect">
            <a:avLst/>
          </a:prstGeom>
          <a:effectLst/>
        </p:spPr>
      </p:pic>
      <p:cxnSp>
        <p:nvCxnSpPr>
          <p:cNvPr id="27"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BE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7203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Welcome to  Prekindergarten!! </vt:lpstr>
      <vt:lpstr>Important Information</vt:lpstr>
      <vt:lpstr>A Little About Our Program</vt:lpstr>
      <vt:lpstr>Meet Your Teacher</vt:lpstr>
      <vt:lpstr>Our Day Together Daily Health Check Sign In, Fine Motor and Brain Bin Activities Morning Meeting Breakfast Developmental Play Small Groups (early literacy and math) Music and Movement Lunch Rest Snack Brain Bins Dismissal  *While you are welcome to send your child with breakfast and lunch, both are provided free of charge to all students at Fort Braden School.  Please note that breakfast is typically served around 8:45am.   </vt:lpstr>
      <vt:lpstr>Sneak Peek of Your Classroom and Playground</vt:lpstr>
      <vt:lpstr>Classroom Communication</vt:lpstr>
      <vt:lpstr>Classroom Expectations</vt:lpstr>
      <vt:lpstr>Positive Behavior Support Plan</vt:lpstr>
      <vt:lpstr>PreK Supply List</vt:lpstr>
      <vt:lpstr>Resources for At-Home Learning</vt:lpstr>
      <vt:lpstr>Title I at Fort Braden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905</cp:revision>
  <dcterms:created xsi:type="dcterms:W3CDTF">2020-08-17T20:08:52Z</dcterms:created>
  <dcterms:modified xsi:type="dcterms:W3CDTF">2020-08-21T13:30:37Z</dcterms:modified>
</cp:coreProperties>
</file>