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70" r:id="rId4"/>
    <p:sldId id="275" r:id="rId5"/>
    <p:sldId id="258" r:id="rId6"/>
    <p:sldId id="276" r:id="rId7"/>
    <p:sldId id="277" r:id="rId8"/>
    <p:sldId id="281" r:id="rId9"/>
    <p:sldId id="278" r:id="rId10"/>
    <p:sldId id="272" r:id="rId11"/>
    <p:sldId id="279" r:id="rId12"/>
    <p:sldId id="274" r:id="rId13"/>
    <p:sldId id="280" r:id="rId14"/>
    <p:sldId id="273" r:id="rId15"/>
    <p:sldId id="283" r:id="rId16"/>
    <p:sldId id="284" r:id="rId17"/>
    <p:sldId id="285" r:id="rId18"/>
    <p:sldId id="28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9" d="100"/>
          <a:sy n="79" d="100"/>
        </p:scale>
        <p:origin x="120" y="6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5" Type="http://schemas.openxmlformats.org/officeDocument/2006/relationships/image" Target="../media/image16.wmf"/><Relationship Id="rId4"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5" Type="http://schemas.openxmlformats.org/officeDocument/2006/relationships/image" Target="../media/image21.wmf"/><Relationship Id="rId4" Type="http://schemas.openxmlformats.org/officeDocument/2006/relationships/image" Target="../media/image2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7AFFB9B-9FB8-469E-96F9-4D32314110B6}" type="datetimeFigureOut">
              <a:rPr lang="en-US" smtClean="0"/>
              <a:pPr/>
              <a:t>8/19/2015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25493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FF1211-4E0C-4AB3-B04F-585959BDAFE8}" type="datetimeFigureOut">
              <a:rPr lang="en-US" smtClean="0"/>
              <a:pPr/>
              <a:t>8/19/2015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67326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BDECAF-D3BE-4069-9C78-642ECCD01477}" type="datetimeFigureOut">
              <a:rPr lang="en-US" smtClean="0"/>
              <a:pPr/>
              <a:t>8/19/2015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3522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FBDC27-E420-4878-9EE6-7B9656D6442A}" type="datetimeFigureOut">
              <a:rPr lang="en-US" smtClean="0"/>
              <a:pPr/>
              <a:t>8/19/2015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10436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pPr/>
              <a:t>8/19/2015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38001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22DC73-F065-42F5-A9F2-D90B2E42A0B3}" type="datetimeFigureOut">
              <a:rPr lang="en-US" smtClean="0"/>
              <a:pPr/>
              <a:t>8/19/2015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82313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BEA702-9B29-41CC-9BCC-3DF8A0D379FE}" type="datetimeFigureOut">
              <a:rPr lang="en-US" smtClean="0"/>
              <a:pPr/>
              <a:t>8/19/2015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82589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7649AC-CB8F-4FF1-9A34-5861C74DD0A7}" type="datetimeFigureOut">
              <a:rPr lang="en-US" smtClean="0"/>
              <a:pPr/>
              <a:t>8/19/2015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63708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pPr/>
              <a:t>8/19/2015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89192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C3BFE2-83B7-4B0A-B9D3-AB28331082B3}" type="datetimeFigureOut">
              <a:rPr lang="en-US" smtClean="0"/>
              <a:pPr/>
              <a:t>8/19/2015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45493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pPr/>
              <a:t>8/19/2015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82583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5BB1C6-BF8F-4481-8AB2-603A1C8A906A}" type="datetimeFigureOut">
              <a:rPr lang="en-US" smtClean="0"/>
              <a:pPr/>
              <a:t>8/19/2015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7665729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8.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10.bin"/></Relationships>
</file>

<file path=ppt/slides/_rels/slide16.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11.bin"/><Relationship Id="rId7" Type="http://schemas.openxmlformats.org/officeDocument/2006/relationships/oleObject" Target="../embeddings/oleObject13.bin"/><Relationship Id="rId12" Type="http://schemas.openxmlformats.org/officeDocument/2006/relationships/image" Target="../media/image16.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3.wmf"/><Relationship Id="rId11" Type="http://schemas.openxmlformats.org/officeDocument/2006/relationships/oleObject" Target="../embeddings/oleObject15.bin"/><Relationship Id="rId5" Type="http://schemas.openxmlformats.org/officeDocument/2006/relationships/oleObject" Target="../embeddings/oleObject12.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4.bin"/></Relationships>
</file>

<file path=ppt/slides/_rels/slide17.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6.bin"/><Relationship Id="rId7" Type="http://schemas.openxmlformats.org/officeDocument/2006/relationships/oleObject" Target="../embeddings/oleObject18.bin"/><Relationship Id="rId12" Type="http://schemas.openxmlformats.org/officeDocument/2006/relationships/image" Target="../media/image21.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8.wmf"/><Relationship Id="rId11" Type="http://schemas.openxmlformats.org/officeDocument/2006/relationships/oleObject" Target="../embeddings/oleObject20.bin"/><Relationship Id="rId5" Type="http://schemas.openxmlformats.org/officeDocument/2006/relationships/oleObject" Target="../embeddings/oleObject17.bin"/><Relationship Id="rId10" Type="http://schemas.openxmlformats.org/officeDocument/2006/relationships/image" Target="../media/image20.wmf"/><Relationship Id="rId4" Type="http://schemas.openxmlformats.org/officeDocument/2006/relationships/image" Target="../media/image17.wmf"/><Relationship Id="rId9" Type="http://schemas.openxmlformats.org/officeDocument/2006/relationships/oleObject" Target="../embeddings/oleObject19.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5.bin"/><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9600" dirty="0" smtClean="0"/>
              <a:t>Algebra 1-A</a:t>
            </a:r>
            <a:endParaRPr lang="en-US" sz="9600" dirty="0"/>
          </a:p>
        </p:txBody>
      </p:sp>
      <p:sp>
        <p:nvSpPr>
          <p:cNvPr id="3" name="Subtitle 2"/>
          <p:cNvSpPr>
            <a:spLocks noGrp="1"/>
          </p:cNvSpPr>
          <p:nvPr>
            <p:ph type="subTitle" idx="1"/>
          </p:nvPr>
        </p:nvSpPr>
        <p:spPr/>
        <p:txBody>
          <a:bodyPr>
            <a:normAutofit/>
          </a:bodyPr>
          <a:lstStyle/>
          <a:p>
            <a:r>
              <a:rPr lang="en-US" sz="4400" dirty="0" smtClean="0"/>
              <a:t>A Journey through time</a:t>
            </a:r>
            <a:endParaRPr lang="en-US" sz="4400" dirty="0"/>
          </a:p>
        </p:txBody>
      </p:sp>
    </p:spTree>
    <p:extLst>
      <p:ext uri="{BB962C8B-B14F-4D97-AF65-F5344CB8AC3E}">
        <p14:creationId xmlns:p14="http://schemas.microsoft.com/office/powerpoint/2010/main" val="1465080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Problem #1</a:t>
            </a:r>
            <a:endParaRPr lang="en-US" dirty="0"/>
          </a:p>
        </p:txBody>
      </p:sp>
      <p:sp>
        <p:nvSpPr>
          <p:cNvPr id="3" name="Content Placeholder 2"/>
          <p:cNvSpPr>
            <a:spLocks noGrp="1"/>
          </p:cNvSpPr>
          <p:nvPr>
            <p:ph idx="1"/>
          </p:nvPr>
        </p:nvSpPr>
        <p:spPr/>
        <p:txBody>
          <a:bodyPr>
            <a:normAutofit/>
          </a:bodyPr>
          <a:lstStyle/>
          <a:p>
            <a:pPr lvl="0"/>
            <a:r>
              <a:rPr lang="en-US" sz="3600" b="1" cap="none" dirty="0" smtClean="0">
                <a:latin typeface="Arial Black" pitchFamily="34" charset="0"/>
              </a:rPr>
              <a:t>Farmer Ezekiel brings two carts to the market.  Each cart contains 13 bushels of grain.  </a:t>
            </a:r>
            <a:r>
              <a:rPr lang="en-US" sz="3600" b="1" cap="none" dirty="0" err="1" smtClean="0">
                <a:latin typeface="Arial Black" pitchFamily="34" charset="0"/>
              </a:rPr>
              <a:t>Jakob</a:t>
            </a:r>
            <a:r>
              <a:rPr lang="en-US" sz="3600" b="1" cap="none" dirty="0" smtClean="0">
                <a:latin typeface="Arial Black" pitchFamily="34" charset="0"/>
              </a:rPr>
              <a:t> the banker bought eight bushels of grain from Ezekiel. How many bushels does Ezekiel have left?</a:t>
            </a:r>
            <a:endParaRPr lang="en-US" sz="3600" cap="none" dirty="0" smtClean="0">
              <a:latin typeface="Arial Black" pitchFamily="34" charset="0"/>
            </a:endParaRPr>
          </a:p>
          <a:p>
            <a:endParaRPr lang="en-US" dirty="0"/>
          </a:p>
        </p:txBody>
      </p:sp>
      <p:pic>
        <p:nvPicPr>
          <p:cNvPr id="5" name="Picture 1" descr="Royalty Free Stock Image: Wheat Bushel. Image: 20367336"/>
          <p:cNvPicPr>
            <a:picLocks noChangeAspect="1" noChangeArrowheads="1"/>
          </p:cNvPicPr>
          <p:nvPr/>
        </p:nvPicPr>
        <p:blipFill>
          <a:blip r:embed="rId2"/>
          <a:srcRect/>
          <a:stretch>
            <a:fillRect/>
          </a:stretch>
        </p:blipFill>
        <p:spPr bwMode="auto">
          <a:xfrm rot="5400000">
            <a:off x="8641702" y="-653194"/>
            <a:ext cx="1513068" cy="357084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Work with a different partner</a:t>
            </a:r>
            <a:endParaRPr lang="en-US" sz="6000"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Problem #2</a:t>
            </a:r>
            <a:endParaRPr lang="en-US" dirty="0"/>
          </a:p>
        </p:txBody>
      </p:sp>
      <p:sp>
        <p:nvSpPr>
          <p:cNvPr id="3" name="Content Placeholder 2"/>
          <p:cNvSpPr>
            <a:spLocks noGrp="1"/>
          </p:cNvSpPr>
          <p:nvPr>
            <p:ph idx="1"/>
          </p:nvPr>
        </p:nvSpPr>
        <p:spPr/>
        <p:txBody>
          <a:bodyPr>
            <a:normAutofit/>
          </a:bodyPr>
          <a:lstStyle/>
          <a:p>
            <a:pPr lvl="0"/>
            <a:r>
              <a:rPr lang="en-US" sz="3500" b="1" cap="none" dirty="0" smtClean="0">
                <a:latin typeface="Arial Black" pitchFamily="34" charset="0"/>
              </a:rPr>
              <a:t>Joseph the tax collector received thirty bushels of grain last month. He had to give twelve of those to the government.  This month, Joseph collected twenty one more bushels of grain. How many bushels does he have now?</a:t>
            </a:r>
            <a:endParaRPr lang="en-US" sz="3500" cap="none" dirty="0" smtClean="0">
              <a:latin typeface="Arial Black" pitchFamily="34" charset="0"/>
            </a:endParaRPr>
          </a:p>
          <a:p>
            <a:endParaRPr lang="en-US" dirty="0"/>
          </a:p>
        </p:txBody>
      </p:sp>
      <p:pic>
        <p:nvPicPr>
          <p:cNvPr id="5" name="Picture 1" descr="Royalty Free Stock Image: Wheat Bushel. Image: 20367336"/>
          <p:cNvPicPr>
            <a:picLocks noChangeAspect="1" noChangeArrowheads="1"/>
          </p:cNvPicPr>
          <p:nvPr/>
        </p:nvPicPr>
        <p:blipFill>
          <a:blip r:embed="rId2"/>
          <a:srcRect/>
          <a:stretch>
            <a:fillRect/>
          </a:stretch>
        </p:blipFill>
        <p:spPr bwMode="auto">
          <a:xfrm rot="5400000">
            <a:off x="8641702" y="-653194"/>
            <a:ext cx="1513068" cy="3570842"/>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Work on your own</a:t>
            </a:r>
            <a:endParaRPr lang="en-US" sz="6600"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Problem #3</a:t>
            </a:r>
            <a:endParaRPr lang="en-US" dirty="0"/>
          </a:p>
        </p:txBody>
      </p:sp>
      <p:sp>
        <p:nvSpPr>
          <p:cNvPr id="3" name="Content Placeholder 2"/>
          <p:cNvSpPr>
            <a:spLocks noGrp="1"/>
          </p:cNvSpPr>
          <p:nvPr>
            <p:ph idx="1"/>
          </p:nvPr>
        </p:nvSpPr>
        <p:spPr>
          <a:xfrm>
            <a:off x="685800" y="2063396"/>
            <a:ext cx="10496862" cy="3677837"/>
          </a:xfrm>
        </p:spPr>
        <p:txBody>
          <a:bodyPr>
            <a:normAutofit/>
          </a:bodyPr>
          <a:lstStyle/>
          <a:p>
            <a:pPr lvl="0"/>
            <a:r>
              <a:rPr lang="en-US" sz="4000" b="1" cap="none" dirty="0" smtClean="0">
                <a:latin typeface="Arial Black" pitchFamily="34" charset="0"/>
              </a:rPr>
              <a:t>Every month, Ezekiel the farmer grows fifteen bushels of grain and  he has to give five of those bushels to the tax collector every month.  How many bushels does Ezekiel have left over after three months?</a:t>
            </a:r>
            <a:endParaRPr lang="en-US" sz="4000" cap="none" dirty="0" smtClean="0">
              <a:latin typeface="Arial Black" pitchFamily="34" charset="0"/>
            </a:endParaRPr>
          </a:p>
          <a:p>
            <a:endParaRPr lang="en-US" dirty="0"/>
          </a:p>
        </p:txBody>
      </p:sp>
      <p:sp>
        <p:nvSpPr>
          <p:cNvPr id="205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pic>
        <p:nvPicPr>
          <p:cNvPr id="7" name="Picture 1" descr="Royalty Free Stock Image: Wheat Bushel. Image: 20367336"/>
          <p:cNvPicPr>
            <a:picLocks noChangeAspect="1" noChangeArrowheads="1"/>
          </p:cNvPicPr>
          <p:nvPr/>
        </p:nvPicPr>
        <p:blipFill>
          <a:blip r:embed="rId2"/>
          <a:srcRect/>
          <a:stretch>
            <a:fillRect/>
          </a:stretch>
        </p:blipFill>
        <p:spPr bwMode="auto">
          <a:xfrm rot="5400000">
            <a:off x="8641702" y="-653194"/>
            <a:ext cx="1513068" cy="3570842"/>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What does this mean?</a:t>
            </a:r>
            <a:endParaRPr lang="en-US" sz="6600" dirty="0"/>
          </a:p>
        </p:txBody>
      </p:sp>
      <p:graphicFrame>
        <p:nvGraphicFramePr>
          <p:cNvPr id="4" name="Object 3"/>
          <p:cNvGraphicFramePr>
            <a:graphicFrameLocks noChangeAspect="1"/>
          </p:cNvGraphicFramePr>
          <p:nvPr>
            <p:extLst>
              <p:ext uri="{D42A27DB-BD31-4B8C-83A1-F6EECF244321}">
                <p14:modId xmlns:p14="http://schemas.microsoft.com/office/powerpoint/2010/main" val="8381640"/>
              </p:ext>
            </p:extLst>
          </p:nvPr>
        </p:nvGraphicFramePr>
        <p:xfrm>
          <a:off x="1587754" y="1942763"/>
          <a:ext cx="1362710" cy="1677182"/>
        </p:xfrm>
        <a:graphic>
          <a:graphicData uri="http://schemas.openxmlformats.org/presentationml/2006/ole">
            <mc:AlternateContent xmlns:mc="http://schemas.openxmlformats.org/markup-compatibility/2006">
              <mc:Choice xmlns:v="urn:schemas-microsoft-com:vml" Requires="v">
                <p:oleObj spid="_x0000_s29718" name="Equation" r:id="rId3" imgW="164880" imgH="203040" progId="Equation.DSMT4">
                  <p:embed/>
                </p:oleObj>
              </mc:Choice>
              <mc:Fallback>
                <p:oleObj name="Equation" r:id="rId3" imgW="164880" imgH="203040" progId="Equation.DSMT4">
                  <p:embed/>
                  <p:pic>
                    <p:nvPicPr>
                      <p:cNvPr id="0" name=""/>
                      <p:cNvPicPr/>
                      <p:nvPr/>
                    </p:nvPicPr>
                    <p:blipFill>
                      <a:blip r:embed="rId4"/>
                      <a:stretch>
                        <a:fillRect/>
                      </a:stretch>
                    </p:blipFill>
                    <p:spPr>
                      <a:xfrm>
                        <a:off x="1587754" y="1942763"/>
                        <a:ext cx="1362710" cy="1677182"/>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236919315"/>
              </p:ext>
            </p:extLst>
          </p:nvPr>
        </p:nvGraphicFramePr>
        <p:xfrm>
          <a:off x="3080449" y="2093713"/>
          <a:ext cx="3146425" cy="1466850"/>
        </p:xfrm>
        <a:graphic>
          <a:graphicData uri="http://schemas.openxmlformats.org/presentationml/2006/ole">
            <mc:AlternateContent xmlns:mc="http://schemas.openxmlformats.org/markup-compatibility/2006">
              <mc:Choice xmlns:v="urn:schemas-microsoft-com:vml" Requires="v">
                <p:oleObj spid="_x0000_s29719" name="Equation" r:id="rId5" imgW="380880" imgH="177480" progId="Equation.DSMT4">
                  <p:embed/>
                </p:oleObj>
              </mc:Choice>
              <mc:Fallback>
                <p:oleObj name="Equation" r:id="rId5" imgW="380880" imgH="177480" progId="Equation.DSMT4">
                  <p:embed/>
                  <p:pic>
                    <p:nvPicPr>
                      <p:cNvPr id="0" name=""/>
                      <p:cNvPicPr/>
                      <p:nvPr/>
                    </p:nvPicPr>
                    <p:blipFill>
                      <a:blip r:embed="rId6"/>
                      <a:stretch>
                        <a:fillRect/>
                      </a:stretch>
                    </p:blipFill>
                    <p:spPr>
                      <a:xfrm>
                        <a:off x="3080449" y="2093713"/>
                        <a:ext cx="3146425" cy="146685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327068215"/>
              </p:ext>
            </p:extLst>
          </p:nvPr>
        </p:nvGraphicFramePr>
        <p:xfrm>
          <a:off x="1457769" y="3619945"/>
          <a:ext cx="1362710" cy="1677182"/>
        </p:xfrm>
        <a:graphic>
          <a:graphicData uri="http://schemas.openxmlformats.org/presentationml/2006/ole">
            <mc:AlternateContent xmlns:mc="http://schemas.openxmlformats.org/markup-compatibility/2006">
              <mc:Choice xmlns:v="urn:schemas-microsoft-com:vml" Requires="v">
                <p:oleObj spid="_x0000_s29720" name="Equation" r:id="rId7" imgW="164880" imgH="203040" progId="Equation.DSMT4">
                  <p:embed/>
                </p:oleObj>
              </mc:Choice>
              <mc:Fallback>
                <p:oleObj name="Equation" r:id="rId7" imgW="164880" imgH="203040" progId="Equation.DSMT4">
                  <p:embed/>
                  <p:pic>
                    <p:nvPicPr>
                      <p:cNvPr id="0" name=""/>
                      <p:cNvPicPr/>
                      <p:nvPr/>
                    </p:nvPicPr>
                    <p:blipFill>
                      <a:blip r:embed="rId8"/>
                      <a:stretch>
                        <a:fillRect/>
                      </a:stretch>
                    </p:blipFill>
                    <p:spPr>
                      <a:xfrm>
                        <a:off x="1457769" y="3619945"/>
                        <a:ext cx="1362710" cy="1677182"/>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353813609"/>
              </p:ext>
            </p:extLst>
          </p:nvPr>
        </p:nvGraphicFramePr>
        <p:xfrm>
          <a:off x="3003550" y="3770313"/>
          <a:ext cx="3041650" cy="1466850"/>
        </p:xfrm>
        <a:graphic>
          <a:graphicData uri="http://schemas.openxmlformats.org/presentationml/2006/ole">
            <mc:AlternateContent xmlns:mc="http://schemas.openxmlformats.org/markup-compatibility/2006">
              <mc:Choice xmlns:v="urn:schemas-microsoft-com:vml" Requires="v">
                <p:oleObj spid="_x0000_s29721" name="Equation" r:id="rId9" imgW="368280" imgH="177480" progId="Equation.DSMT4">
                  <p:embed/>
                </p:oleObj>
              </mc:Choice>
              <mc:Fallback>
                <p:oleObj name="Equation" r:id="rId9" imgW="368280" imgH="177480" progId="Equation.DSMT4">
                  <p:embed/>
                  <p:pic>
                    <p:nvPicPr>
                      <p:cNvPr id="0" name=""/>
                      <p:cNvPicPr/>
                      <p:nvPr/>
                    </p:nvPicPr>
                    <p:blipFill>
                      <a:blip r:embed="rId10"/>
                      <a:stretch>
                        <a:fillRect/>
                      </a:stretch>
                    </p:blipFill>
                    <p:spPr>
                      <a:xfrm>
                        <a:off x="3003550" y="3770313"/>
                        <a:ext cx="3041650" cy="1466850"/>
                      </a:xfrm>
                      <a:prstGeom prst="rect">
                        <a:avLst/>
                      </a:prstGeom>
                    </p:spPr>
                  </p:pic>
                </p:oleObj>
              </mc:Fallback>
            </mc:AlternateContent>
          </a:graphicData>
        </a:graphic>
      </p:graphicFrame>
    </p:spTree>
    <p:extLst>
      <p:ext uri="{BB962C8B-B14F-4D97-AF65-F5344CB8AC3E}">
        <p14:creationId xmlns:p14="http://schemas.microsoft.com/office/powerpoint/2010/main" val="2026832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Simplify</a:t>
            </a:r>
            <a:endParaRPr lang="en-US" sz="6600" dirty="0"/>
          </a:p>
        </p:txBody>
      </p:sp>
      <p:graphicFrame>
        <p:nvGraphicFramePr>
          <p:cNvPr id="4" name="Object 3"/>
          <p:cNvGraphicFramePr>
            <a:graphicFrameLocks noChangeAspect="1"/>
          </p:cNvGraphicFramePr>
          <p:nvPr>
            <p:extLst>
              <p:ext uri="{D42A27DB-BD31-4B8C-83A1-F6EECF244321}">
                <p14:modId xmlns:p14="http://schemas.microsoft.com/office/powerpoint/2010/main" val="1613473663"/>
              </p:ext>
            </p:extLst>
          </p:nvPr>
        </p:nvGraphicFramePr>
        <p:xfrm>
          <a:off x="387096" y="1601461"/>
          <a:ext cx="4963214" cy="1558181"/>
        </p:xfrm>
        <a:graphic>
          <a:graphicData uri="http://schemas.openxmlformats.org/presentationml/2006/ole">
            <mc:AlternateContent xmlns:mc="http://schemas.openxmlformats.org/markup-compatibility/2006">
              <mc:Choice xmlns:v="urn:schemas-microsoft-com:vml" Requires="v">
                <p:oleObj spid="_x0000_s30736" name="Equation" r:id="rId3" imgW="888840" imgH="279360" progId="Equation.DSMT4">
                  <p:embed/>
                </p:oleObj>
              </mc:Choice>
              <mc:Fallback>
                <p:oleObj name="Equation" r:id="rId3" imgW="888840" imgH="279360" progId="Equation.DSMT4">
                  <p:embed/>
                  <p:pic>
                    <p:nvPicPr>
                      <p:cNvPr id="0" name=""/>
                      <p:cNvPicPr/>
                      <p:nvPr/>
                    </p:nvPicPr>
                    <p:blipFill>
                      <a:blip r:embed="rId4"/>
                      <a:stretch>
                        <a:fillRect/>
                      </a:stretch>
                    </p:blipFill>
                    <p:spPr>
                      <a:xfrm>
                        <a:off x="387096" y="1601461"/>
                        <a:ext cx="4963214" cy="1558181"/>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228572275"/>
              </p:ext>
            </p:extLst>
          </p:nvPr>
        </p:nvGraphicFramePr>
        <p:xfrm>
          <a:off x="292227" y="3159642"/>
          <a:ext cx="5389245" cy="1416528"/>
        </p:xfrm>
        <a:graphic>
          <a:graphicData uri="http://schemas.openxmlformats.org/presentationml/2006/ole">
            <mc:AlternateContent xmlns:mc="http://schemas.openxmlformats.org/markup-compatibility/2006">
              <mc:Choice xmlns:v="urn:schemas-microsoft-com:vml" Requires="v">
                <p:oleObj spid="_x0000_s30737" name="Equation" r:id="rId5" imgW="965160" imgH="253800" progId="Equation.DSMT4">
                  <p:embed/>
                </p:oleObj>
              </mc:Choice>
              <mc:Fallback>
                <p:oleObj name="Equation" r:id="rId5" imgW="965160" imgH="253800" progId="Equation.DSMT4">
                  <p:embed/>
                  <p:pic>
                    <p:nvPicPr>
                      <p:cNvPr id="0" name=""/>
                      <p:cNvPicPr/>
                      <p:nvPr/>
                    </p:nvPicPr>
                    <p:blipFill>
                      <a:blip r:embed="rId6"/>
                      <a:stretch>
                        <a:fillRect/>
                      </a:stretch>
                    </p:blipFill>
                    <p:spPr>
                      <a:xfrm>
                        <a:off x="292227" y="3159642"/>
                        <a:ext cx="5389245" cy="1416528"/>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067538380"/>
              </p:ext>
            </p:extLst>
          </p:nvPr>
        </p:nvGraphicFramePr>
        <p:xfrm>
          <a:off x="314760" y="4395978"/>
          <a:ext cx="5035550" cy="1416050"/>
        </p:xfrm>
        <a:graphic>
          <a:graphicData uri="http://schemas.openxmlformats.org/presentationml/2006/ole">
            <mc:AlternateContent xmlns:mc="http://schemas.openxmlformats.org/markup-compatibility/2006">
              <mc:Choice xmlns:v="urn:schemas-microsoft-com:vml" Requires="v">
                <p:oleObj spid="_x0000_s30738" name="Equation" r:id="rId7" imgW="901440" imgH="253800" progId="Equation.DSMT4">
                  <p:embed/>
                </p:oleObj>
              </mc:Choice>
              <mc:Fallback>
                <p:oleObj name="Equation" r:id="rId7" imgW="901440" imgH="253800" progId="Equation.DSMT4">
                  <p:embed/>
                  <p:pic>
                    <p:nvPicPr>
                      <p:cNvPr id="0" name=""/>
                      <p:cNvPicPr/>
                      <p:nvPr/>
                    </p:nvPicPr>
                    <p:blipFill>
                      <a:blip r:embed="rId8"/>
                      <a:stretch>
                        <a:fillRect/>
                      </a:stretch>
                    </p:blipFill>
                    <p:spPr>
                      <a:xfrm>
                        <a:off x="314760" y="4395978"/>
                        <a:ext cx="5035550" cy="1416050"/>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893548108"/>
              </p:ext>
            </p:extLst>
          </p:nvPr>
        </p:nvGraphicFramePr>
        <p:xfrm>
          <a:off x="5522532" y="4395978"/>
          <a:ext cx="3473450" cy="1416050"/>
        </p:xfrm>
        <a:graphic>
          <a:graphicData uri="http://schemas.openxmlformats.org/presentationml/2006/ole">
            <mc:AlternateContent xmlns:mc="http://schemas.openxmlformats.org/markup-compatibility/2006">
              <mc:Choice xmlns:v="urn:schemas-microsoft-com:vml" Requires="v">
                <p:oleObj spid="_x0000_s30739" name="Equation" r:id="rId9" imgW="622080" imgH="253800" progId="Equation.DSMT4">
                  <p:embed/>
                </p:oleObj>
              </mc:Choice>
              <mc:Fallback>
                <p:oleObj name="Equation" r:id="rId9" imgW="622080" imgH="253800" progId="Equation.DSMT4">
                  <p:embed/>
                  <p:pic>
                    <p:nvPicPr>
                      <p:cNvPr id="0" name=""/>
                      <p:cNvPicPr/>
                      <p:nvPr/>
                    </p:nvPicPr>
                    <p:blipFill>
                      <a:blip r:embed="rId10"/>
                      <a:stretch>
                        <a:fillRect/>
                      </a:stretch>
                    </p:blipFill>
                    <p:spPr>
                      <a:xfrm>
                        <a:off x="5522532" y="4395978"/>
                        <a:ext cx="3473450" cy="1416050"/>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122909190"/>
              </p:ext>
            </p:extLst>
          </p:nvPr>
        </p:nvGraphicFramePr>
        <p:xfrm>
          <a:off x="9168204" y="4576170"/>
          <a:ext cx="1276350" cy="992188"/>
        </p:xfrm>
        <a:graphic>
          <a:graphicData uri="http://schemas.openxmlformats.org/presentationml/2006/ole">
            <mc:AlternateContent xmlns:mc="http://schemas.openxmlformats.org/markup-compatibility/2006">
              <mc:Choice xmlns:v="urn:schemas-microsoft-com:vml" Requires="v">
                <p:oleObj spid="_x0000_s30740" name="Equation" r:id="rId11" imgW="228600" imgH="177480" progId="Equation.DSMT4">
                  <p:embed/>
                </p:oleObj>
              </mc:Choice>
              <mc:Fallback>
                <p:oleObj name="Equation" r:id="rId11" imgW="228600" imgH="177480" progId="Equation.DSMT4">
                  <p:embed/>
                  <p:pic>
                    <p:nvPicPr>
                      <p:cNvPr id="0" name=""/>
                      <p:cNvPicPr/>
                      <p:nvPr/>
                    </p:nvPicPr>
                    <p:blipFill>
                      <a:blip r:embed="rId12"/>
                      <a:stretch>
                        <a:fillRect/>
                      </a:stretch>
                    </p:blipFill>
                    <p:spPr>
                      <a:xfrm>
                        <a:off x="9168204" y="4576170"/>
                        <a:ext cx="1276350" cy="992188"/>
                      </a:xfrm>
                      <a:prstGeom prst="rect">
                        <a:avLst/>
                      </a:prstGeom>
                    </p:spPr>
                  </p:pic>
                </p:oleObj>
              </mc:Fallback>
            </mc:AlternateContent>
          </a:graphicData>
        </a:graphic>
      </p:graphicFrame>
    </p:spTree>
    <p:extLst>
      <p:ext uri="{BB962C8B-B14F-4D97-AF65-F5344CB8AC3E}">
        <p14:creationId xmlns:p14="http://schemas.microsoft.com/office/powerpoint/2010/main" val="2656052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Simplify</a:t>
            </a:r>
            <a:endParaRPr lang="en-US" sz="6600" dirty="0"/>
          </a:p>
        </p:txBody>
      </p:sp>
      <p:graphicFrame>
        <p:nvGraphicFramePr>
          <p:cNvPr id="4" name="Object 3"/>
          <p:cNvGraphicFramePr>
            <a:graphicFrameLocks noChangeAspect="1"/>
          </p:cNvGraphicFramePr>
          <p:nvPr>
            <p:extLst>
              <p:ext uri="{D42A27DB-BD31-4B8C-83A1-F6EECF244321}">
                <p14:modId xmlns:p14="http://schemas.microsoft.com/office/powerpoint/2010/main" val="1161419582"/>
              </p:ext>
            </p:extLst>
          </p:nvPr>
        </p:nvGraphicFramePr>
        <p:xfrm>
          <a:off x="399224" y="1653735"/>
          <a:ext cx="5175250" cy="1416050"/>
        </p:xfrm>
        <a:graphic>
          <a:graphicData uri="http://schemas.openxmlformats.org/presentationml/2006/ole">
            <mc:AlternateContent xmlns:mc="http://schemas.openxmlformats.org/markup-compatibility/2006">
              <mc:Choice xmlns:v="urn:schemas-microsoft-com:vml" Requires="v">
                <p:oleObj spid="_x0000_s31761" name="Equation" r:id="rId3" imgW="927000" imgH="253800" progId="Equation.DSMT4">
                  <p:embed/>
                </p:oleObj>
              </mc:Choice>
              <mc:Fallback>
                <p:oleObj name="Equation" r:id="rId3" imgW="927000" imgH="253800" progId="Equation.DSMT4">
                  <p:embed/>
                  <p:pic>
                    <p:nvPicPr>
                      <p:cNvPr id="0" name=""/>
                      <p:cNvPicPr/>
                      <p:nvPr/>
                    </p:nvPicPr>
                    <p:blipFill>
                      <a:blip r:embed="rId4"/>
                      <a:stretch>
                        <a:fillRect/>
                      </a:stretch>
                    </p:blipFill>
                    <p:spPr>
                      <a:xfrm>
                        <a:off x="399224" y="1653735"/>
                        <a:ext cx="5175250" cy="141605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740128352"/>
              </p:ext>
            </p:extLst>
          </p:nvPr>
        </p:nvGraphicFramePr>
        <p:xfrm>
          <a:off x="561594" y="3016881"/>
          <a:ext cx="3190875" cy="1417638"/>
        </p:xfrm>
        <a:graphic>
          <a:graphicData uri="http://schemas.openxmlformats.org/presentationml/2006/ole">
            <mc:AlternateContent xmlns:mc="http://schemas.openxmlformats.org/markup-compatibility/2006">
              <mc:Choice xmlns:v="urn:schemas-microsoft-com:vml" Requires="v">
                <p:oleObj spid="_x0000_s31762" name="Equation" r:id="rId5" imgW="571320" imgH="253800" progId="Equation.DSMT4">
                  <p:embed/>
                </p:oleObj>
              </mc:Choice>
              <mc:Fallback>
                <p:oleObj name="Equation" r:id="rId5" imgW="571320" imgH="253800" progId="Equation.DSMT4">
                  <p:embed/>
                  <p:pic>
                    <p:nvPicPr>
                      <p:cNvPr id="0" name=""/>
                      <p:cNvPicPr/>
                      <p:nvPr/>
                    </p:nvPicPr>
                    <p:blipFill>
                      <a:blip r:embed="rId6"/>
                      <a:stretch>
                        <a:fillRect/>
                      </a:stretch>
                    </p:blipFill>
                    <p:spPr>
                      <a:xfrm>
                        <a:off x="561594" y="3016881"/>
                        <a:ext cx="3190875" cy="1417638"/>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178217581"/>
              </p:ext>
            </p:extLst>
          </p:nvPr>
        </p:nvGraphicFramePr>
        <p:xfrm>
          <a:off x="702882" y="4432931"/>
          <a:ext cx="3049587" cy="992188"/>
        </p:xfrm>
        <a:graphic>
          <a:graphicData uri="http://schemas.openxmlformats.org/presentationml/2006/ole">
            <mc:AlternateContent xmlns:mc="http://schemas.openxmlformats.org/markup-compatibility/2006">
              <mc:Choice xmlns:v="urn:schemas-microsoft-com:vml" Requires="v">
                <p:oleObj spid="_x0000_s31763" name="Equation" r:id="rId7" imgW="545760" imgH="177480" progId="Equation.DSMT4">
                  <p:embed/>
                </p:oleObj>
              </mc:Choice>
              <mc:Fallback>
                <p:oleObj name="Equation" r:id="rId7" imgW="545760" imgH="177480" progId="Equation.DSMT4">
                  <p:embed/>
                  <p:pic>
                    <p:nvPicPr>
                      <p:cNvPr id="0" name=""/>
                      <p:cNvPicPr/>
                      <p:nvPr/>
                    </p:nvPicPr>
                    <p:blipFill>
                      <a:blip r:embed="rId8"/>
                      <a:stretch>
                        <a:fillRect/>
                      </a:stretch>
                    </p:blipFill>
                    <p:spPr>
                      <a:xfrm>
                        <a:off x="702882" y="4432931"/>
                        <a:ext cx="3049587" cy="992188"/>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095814283"/>
              </p:ext>
            </p:extLst>
          </p:nvPr>
        </p:nvGraphicFramePr>
        <p:xfrm>
          <a:off x="4129088" y="4432300"/>
          <a:ext cx="3260725" cy="992188"/>
        </p:xfrm>
        <a:graphic>
          <a:graphicData uri="http://schemas.openxmlformats.org/presentationml/2006/ole">
            <mc:AlternateContent xmlns:mc="http://schemas.openxmlformats.org/markup-compatibility/2006">
              <mc:Choice xmlns:v="urn:schemas-microsoft-com:vml" Requires="v">
                <p:oleObj spid="_x0000_s31764" name="Equation" r:id="rId9" imgW="583920" imgH="177480" progId="Equation.DSMT4">
                  <p:embed/>
                </p:oleObj>
              </mc:Choice>
              <mc:Fallback>
                <p:oleObj name="Equation" r:id="rId9" imgW="583920" imgH="177480" progId="Equation.DSMT4">
                  <p:embed/>
                  <p:pic>
                    <p:nvPicPr>
                      <p:cNvPr id="0" name=""/>
                      <p:cNvPicPr/>
                      <p:nvPr/>
                    </p:nvPicPr>
                    <p:blipFill>
                      <a:blip r:embed="rId10"/>
                      <a:stretch>
                        <a:fillRect/>
                      </a:stretch>
                    </p:blipFill>
                    <p:spPr>
                      <a:xfrm>
                        <a:off x="4129088" y="4432300"/>
                        <a:ext cx="3260725" cy="992188"/>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720485456"/>
              </p:ext>
            </p:extLst>
          </p:nvPr>
        </p:nvGraphicFramePr>
        <p:xfrm>
          <a:off x="7518400" y="4432300"/>
          <a:ext cx="1773238" cy="992188"/>
        </p:xfrm>
        <a:graphic>
          <a:graphicData uri="http://schemas.openxmlformats.org/presentationml/2006/ole">
            <mc:AlternateContent xmlns:mc="http://schemas.openxmlformats.org/markup-compatibility/2006">
              <mc:Choice xmlns:v="urn:schemas-microsoft-com:vml" Requires="v">
                <p:oleObj spid="_x0000_s31765" name="Equation" r:id="rId11" imgW="317160" imgH="177480" progId="Equation.DSMT4">
                  <p:embed/>
                </p:oleObj>
              </mc:Choice>
              <mc:Fallback>
                <p:oleObj name="Equation" r:id="rId11" imgW="317160" imgH="177480" progId="Equation.DSMT4">
                  <p:embed/>
                  <p:pic>
                    <p:nvPicPr>
                      <p:cNvPr id="0" name=""/>
                      <p:cNvPicPr/>
                      <p:nvPr/>
                    </p:nvPicPr>
                    <p:blipFill>
                      <a:blip r:embed="rId12"/>
                      <a:stretch>
                        <a:fillRect/>
                      </a:stretch>
                    </p:blipFill>
                    <p:spPr>
                      <a:xfrm>
                        <a:off x="7518400" y="4432300"/>
                        <a:ext cx="1773238" cy="992188"/>
                      </a:xfrm>
                      <a:prstGeom prst="rect">
                        <a:avLst/>
                      </a:prstGeom>
                    </p:spPr>
                  </p:pic>
                </p:oleObj>
              </mc:Fallback>
            </mc:AlternateContent>
          </a:graphicData>
        </a:graphic>
      </p:graphicFrame>
    </p:spTree>
    <p:extLst>
      <p:ext uri="{BB962C8B-B14F-4D97-AF65-F5344CB8AC3E}">
        <p14:creationId xmlns:p14="http://schemas.microsoft.com/office/powerpoint/2010/main" val="2403745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dirty="0" smtClean="0"/>
              <a:t>Homework</a:t>
            </a:r>
            <a:endParaRPr lang="en-US" sz="11500" dirty="0"/>
          </a:p>
        </p:txBody>
      </p:sp>
      <p:sp>
        <p:nvSpPr>
          <p:cNvPr id="5" name="Subtitle 4"/>
          <p:cNvSpPr>
            <a:spLocks noGrp="1"/>
          </p:cNvSpPr>
          <p:nvPr>
            <p:ph type="subTitle" idx="1"/>
          </p:nvPr>
        </p:nvSpPr>
        <p:spPr/>
        <p:txBody>
          <a:bodyPr>
            <a:normAutofit/>
          </a:bodyPr>
          <a:lstStyle/>
          <a:p>
            <a:r>
              <a:rPr lang="en-US" sz="4800" dirty="0" smtClean="0"/>
              <a:t>WS 1-2 a</a:t>
            </a:r>
            <a:endParaRPr lang="en-US" sz="4800" dirty="0"/>
          </a:p>
        </p:txBody>
      </p:sp>
    </p:spTree>
    <p:extLst>
      <p:ext uri="{BB962C8B-B14F-4D97-AF65-F5344CB8AC3E}">
        <p14:creationId xmlns:p14="http://schemas.microsoft.com/office/powerpoint/2010/main" val="39462178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225" y="490927"/>
            <a:ext cx="10396882" cy="1151965"/>
          </a:xfrm>
        </p:spPr>
        <p:txBody>
          <a:bodyPr>
            <a:normAutofit/>
          </a:bodyPr>
          <a:lstStyle/>
          <a:p>
            <a:r>
              <a:rPr lang="en-US" sz="5400" dirty="0" smtClean="0"/>
              <a:t>Time line</a:t>
            </a:r>
            <a:endParaRPr lang="en-US" sz="5400" dirty="0"/>
          </a:p>
        </p:txBody>
      </p:sp>
      <p:sp>
        <p:nvSpPr>
          <p:cNvPr id="3" name="Content Placeholder 2"/>
          <p:cNvSpPr>
            <a:spLocks noGrp="1"/>
          </p:cNvSpPr>
          <p:nvPr>
            <p:ph idx="1"/>
          </p:nvPr>
        </p:nvSpPr>
        <p:spPr>
          <a:xfrm>
            <a:off x="634234" y="1943475"/>
            <a:ext cx="10394707" cy="3311189"/>
          </a:xfrm>
        </p:spPr>
        <p:txBody>
          <a:bodyPr>
            <a:noAutofit/>
          </a:bodyPr>
          <a:lstStyle/>
          <a:p>
            <a:r>
              <a:rPr lang="en-US" sz="3600" dirty="0">
                <a:latin typeface="Arial Black" pitchFamily="34" charset="0"/>
              </a:rPr>
              <a:t>50,000 BC </a:t>
            </a:r>
            <a:r>
              <a:rPr lang="en-US" sz="3200" dirty="0">
                <a:latin typeface="Arial Black" pitchFamily="34" charset="0"/>
              </a:rPr>
              <a:t>–</a:t>
            </a:r>
            <a:r>
              <a:rPr lang="en-US" sz="3200" dirty="0">
                <a:latin typeface="Arial Black" pitchFamily="34" charset="0"/>
                <a:cs typeface="Aharoni" panose="02010803020104030203" pitchFamily="2" charset="-79"/>
              </a:rPr>
              <a:t>Bone discovered that had notches to count something, looked like grouping by </a:t>
            </a:r>
            <a:r>
              <a:rPr lang="en-US" sz="3200" dirty="0" smtClean="0">
                <a:latin typeface="Arial Black" pitchFamily="34" charset="0"/>
                <a:cs typeface="Aharoni" panose="02010803020104030203" pitchFamily="2" charset="-79"/>
              </a:rPr>
              <a:t>fives</a:t>
            </a:r>
            <a:endParaRPr lang="en-US" sz="3200" dirty="0">
              <a:latin typeface="Arial Black" pitchFamily="34" charset="0"/>
              <a:cs typeface="Aharoni" panose="02010803020104030203" pitchFamily="2" charset="-79"/>
            </a:endParaRPr>
          </a:p>
          <a:p>
            <a:r>
              <a:rPr lang="en-US" sz="3600" dirty="0">
                <a:latin typeface="Arial Black" pitchFamily="34" charset="0"/>
              </a:rPr>
              <a:t>18,000 BC </a:t>
            </a:r>
            <a:r>
              <a:rPr lang="en-US" sz="3200" dirty="0">
                <a:latin typeface="Arial Black" pitchFamily="34" charset="0"/>
              </a:rPr>
              <a:t>–</a:t>
            </a:r>
            <a:r>
              <a:rPr lang="en-US" sz="3200" dirty="0">
                <a:latin typeface="Arial Black" pitchFamily="34" charset="0"/>
                <a:cs typeface="Aharoni" panose="02010803020104030203" pitchFamily="2" charset="-79"/>
              </a:rPr>
              <a:t>Man shows understanding of halving and doubling (found on a baboon bone in Africa) </a:t>
            </a:r>
            <a:endParaRPr lang="en-US" sz="3200" dirty="0" smtClean="0">
              <a:latin typeface="Arial Black" pitchFamily="34" charset="0"/>
              <a:cs typeface="Aharoni" panose="02010803020104030203" pitchFamily="2" charset="-79"/>
            </a:endParaRPr>
          </a:p>
          <a:p>
            <a:r>
              <a:rPr lang="en-US" sz="3600" dirty="0" smtClean="0">
                <a:latin typeface="Arial Black" pitchFamily="34" charset="0"/>
              </a:rPr>
              <a:t>4242 </a:t>
            </a:r>
            <a:r>
              <a:rPr lang="en-US" sz="3600" dirty="0">
                <a:latin typeface="Arial Black" pitchFamily="34" charset="0"/>
              </a:rPr>
              <a:t>BC </a:t>
            </a:r>
            <a:r>
              <a:rPr lang="en-US" sz="3200" dirty="0">
                <a:latin typeface="Arial Black" pitchFamily="34" charset="0"/>
              </a:rPr>
              <a:t>– </a:t>
            </a:r>
            <a:r>
              <a:rPr lang="en-US" sz="3200" dirty="0" smtClean="0">
                <a:latin typeface="Arial Black" pitchFamily="34" charset="0"/>
                <a:cs typeface="Aharoni" panose="02010803020104030203" pitchFamily="2" charset="-79"/>
              </a:rPr>
              <a:t>Egyptians </a:t>
            </a:r>
            <a:r>
              <a:rPr lang="en-US" sz="3200" dirty="0">
                <a:latin typeface="Arial Black" pitchFamily="34" charset="0"/>
                <a:cs typeface="Aharoni" panose="02010803020104030203" pitchFamily="2" charset="-79"/>
              </a:rPr>
              <a:t>created first ancestor to our calendar today (12 -30 month days with an extra five at the end of the 12</a:t>
            </a:r>
            <a:r>
              <a:rPr lang="en-US" sz="3200" baseline="30000" dirty="0">
                <a:latin typeface="Arial Black" pitchFamily="34" charset="0"/>
                <a:cs typeface="Aharoni" panose="02010803020104030203" pitchFamily="2" charset="-79"/>
              </a:rPr>
              <a:t>th</a:t>
            </a:r>
            <a:r>
              <a:rPr lang="en-US" sz="3200" dirty="0">
                <a:latin typeface="Arial Black" pitchFamily="34" charset="0"/>
                <a:cs typeface="Aharoni" panose="02010803020104030203" pitchFamily="2" charset="-79"/>
              </a:rPr>
              <a:t> month for 365 total days</a:t>
            </a:r>
            <a:r>
              <a:rPr lang="en-US" sz="3200" dirty="0" smtClean="0">
                <a:latin typeface="Arial Black" pitchFamily="34" charset="0"/>
                <a:cs typeface="Aharoni" panose="02010803020104030203" pitchFamily="2" charset="-79"/>
              </a:rPr>
              <a:t>)</a:t>
            </a:r>
            <a:endParaRPr lang="en-US" sz="3200" dirty="0">
              <a:latin typeface="Arial Black" pitchFamily="34" charset="0"/>
              <a:cs typeface="Aharoni" panose="02010803020104030203" pitchFamily="2" charset="-79"/>
            </a:endParaRPr>
          </a:p>
        </p:txBody>
      </p:sp>
    </p:spTree>
    <p:extLst>
      <p:ext uri="{BB962C8B-B14F-4D97-AF65-F5344CB8AC3E}">
        <p14:creationId xmlns:p14="http://schemas.microsoft.com/office/powerpoint/2010/main" val="27175978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338070"/>
            <a:ext cx="10396882" cy="1151965"/>
          </a:xfrm>
        </p:spPr>
        <p:txBody>
          <a:bodyPr/>
          <a:lstStyle/>
          <a:p>
            <a:r>
              <a:rPr lang="en-US" dirty="0" smtClean="0"/>
              <a:t>Order  of  operations</a:t>
            </a:r>
            <a:endParaRPr lang="en-US" dirty="0"/>
          </a:p>
        </p:txBody>
      </p:sp>
      <p:pic>
        <p:nvPicPr>
          <p:cNvPr id="5" name="Content Placeholder 4"/>
          <p:cNvPicPr>
            <a:picLocks noGrp="1" noChangeAspect="1"/>
          </p:cNvPicPr>
          <p:nvPr>
            <p:ph idx="1"/>
          </p:nvPr>
        </p:nvPicPr>
        <p:blipFill>
          <a:blip r:embed="rId2">
            <a:extLst>
              <a:ext uri="{BEBA8EAE-BF5A-486C-A8C5-ECC9F3942E4B}">
                <a14:imgProps xmlns:a14="http://schemas.microsoft.com/office/drawing/2010/main">
                  <a14:imgLayer r:embed="rId3">
                    <a14:imgEffect>
                      <a14:backgroundRemoval t="538" b="91935" l="369" r="95203"/>
                    </a14:imgEffect>
                  </a14:imgLayer>
                </a14:imgProps>
              </a:ext>
            </a:extLst>
          </a:blip>
          <a:stretch>
            <a:fillRect/>
          </a:stretch>
        </p:blipFill>
        <p:spPr>
          <a:xfrm>
            <a:off x="591147" y="0"/>
            <a:ext cx="10674415" cy="7326351"/>
          </a:xfrm>
          <a:prstGeom prst="rect">
            <a:avLst/>
          </a:prstGeom>
        </p:spPr>
      </p:pic>
    </p:spTree>
    <p:extLst>
      <p:ext uri="{BB962C8B-B14F-4D97-AF65-F5344CB8AC3E}">
        <p14:creationId xmlns:p14="http://schemas.microsoft.com/office/powerpoint/2010/main" val="189259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821" y="191125"/>
            <a:ext cx="10396882" cy="1151965"/>
          </a:xfrm>
        </p:spPr>
        <p:txBody>
          <a:bodyPr>
            <a:normAutofit/>
          </a:bodyPr>
          <a:lstStyle/>
          <a:p>
            <a:r>
              <a:rPr lang="en-US" sz="7200" dirty="0" smtClean="0"/>
              <a:t>Time line</a:t>
            </a:r>
            <a:endParaRPr lang="en-US" sz="7200" dirty="0"/>
          </a:p>
        </p:txBody>
      </p:sp>
      <p:sp>
        <p:nvSpPr>
          <p:cNvPr id="3" name="Content Placeholder 2"/>
          <p:cNvSpPr>
            <a:spLocks noGrp="1"/>
          </p:cNvSpPr>
          <p:nvPr>
            <p:ph idx="1"/>
          </p:nvPr>
        </p:nvSpPr>
        <p:spPr>
          <a:xfrm>
            <a:off x="657996" y="1086887"/>
            <a:ext cx="10394707" cy="3815608"/>
          </a:xfrm>
        </p:spPr>
        <p:txBody>
          <a:bodyPr>
            <a:noAutofit/>
          </a:bodyPr>
          <a:lstStyle/>
          <a:p>
            <a:r>
              <a:rPr lang="en-US" sz="3200" dirty="0" smtClean="0">
                <a:latin typeface="Arial Black" pitchFamily="34" charset="0"/>
              </a:rPr>
              <a:t>1800 BC </a:t>
            </a:r>
            <a:r>
              <a:rPr lang="en-US" sz="3200" dirty="0" smtClean="0"/>
              <a:t>– </a:t>
            </a:r>
            <a:r>
              <a:rPr lang="en-US" sz="3200" dirty="0" smtClean="0">
                <a:latin typeface="Arial Black" pitchFamily="34" charset="0"/>
              </a:rPr>
              <a:t>Babylonians show knowledge of Pythagorean squares (found a list of them on a clay tablet)</a:t>
            </a:r>
          </a:p>
          <a:p>
            <a:r>
              <a:rPr lang="en-US" sz="3200" dirty="0" smtClean="0">
                <a:latin typeface="Arial Black" pitchFamily="34" charset="0"/>
              </a:rPr>
              <a:t>1700 BC </a:t>
            </a:r>
            <a:r>
              <a:rPr lang="en-US" sz="3200" dirty="0" smtClean="0"/>
              <a:t>– </a:t>
            </a:r>
            <a:r>
              <a:rPr lang="en-US" sz="3200" dirty="0" smtClean="0">
                <a:latin typeface="Arial Black" pitchFamily="34" charset="0"/>
              </a:rPr>
              <a:t>Stonehenge was built (Richardson W. H., p. 1)</a:t>
            </a:r>
          </a:p>
          <a:p>
            <a:r>
              <a:rPr lang="en-US" sz="3200" dirty="0" smtClean="0">
                <a:solidFill>
                  <a:srgbClr val="FF0000"/>
                </a:solidFill>
                <a:latin typeface="Arial Black" pitchFamily="34" charset="0"/>
              </a:rPr>
              <a:t>1650 BC</a:t>
            </a:r>
            <a:r>
              <a:rPr lang="en-US" sz="3200" dirty="0" smtClean="0">
                <a:latin typeface="Arial Black" pitchFamily="34" charset="0"/>
              </a:rPr>
              <a:t> </a:t>
            </a:r>
            <a:r>
              <a:rPr lang="en-US" sz="3200" dirty="0" smtClean="0"/>
              <a:t>– </a:t>
            </a:r>
            <a:r>
              <a:rPr lang="en-US" sz="3200" dirty="0" smtClean="0">
                <a:latin typeface="Arial Black" pitchFamily="34" charset="0"/>
              </a:rPr>
              <a:t>Egyptians demonstrate knowledge of math operations (plus) and word problems</a:t>
            </a:r>
          </a:p>
          <a:p>
            <a:r>
              <a:rPr lang="en-US" sz="3200" dirty="0" smtClean="0">
                <a:solidFill>
                  <a:srgbClr val="FF0000"/>
                </a:solidFill>
                <a:latin typeface="Arial Black" pitchFamily="34" charset="0"/>
              </a:rPr>
              <a:t>1600 BC </a:t>
            </a:r>
            <a:r>
              <a:rPr lang="en-US" sz="3200" dirty="0" smtClean="0"/>
              <a:t>– </a:t>
            </a:r>
            <a:r>
              <a:rPr lang="en-US" sz="3200" dirty="0" smtClean="0">
                <a:latin typeface="Arial Black" pitchFamily="34" charset="0"/>
              </a:rPr>
              <a:t>Babylonian tablets found that show signs of basic algebra (one equation 2a+3=7), fractions, quadratic and cubic equations, and square roots</a:t>
            </a:r>
            <a:endParaRPr lang="en-US" sz="3600" dirty="0">
              <a:latin typeface="Arial Black" pitchFamily="34" charset="0"/>
              <a:cs typeface="Aharoni" panose="02010803020104030203" pitchFamily="2" charset="-79"/>
            </a:endParaRPr>
          </a:p>
        </p:txBody>
      </p:sp>
    </p:spTree>
    <p:extLst>
      <p:ext uri="{BB962C8B-B14F-4D97-AF65-F5344CB8AC3E}">
        <p14:creationId xmlns:p14="http://schemas.microsoft.com/office/powerpoint/2010/main" val="27175978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Why use math?</a:t>
            </a:r>
            <a:endParaRPr lang="en-US" sz="6600"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821368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Practice</a:t>
            </a:r>
            <a:endParaRPr lang="en-US" sz="6000" dirty="0"/>
          </a:p>
        </p:txBody>
      </p:sp>
      <p:graphicFrame>
        <p:nvGraphicFramePr>
          <p:cNvPr id="11" name="Object 10"/>
          <p:cNvGraphicFramePr>
            <a:graphicFrameLocks noChangeAspect="1"/>
          </p:cNvGraphicFramePr>
          <p:nvPr/>
        </p:nvGraphicFramePr>
        <p:xfrm>
          <a:off x="3276600" y="1905000"/>
          <a:ext cx="914400" cy="198438"/>
        </p:xfrm>
        <a:graphic>
          <a:graphicData uri="http://schemas.openxmlformats.org/presentationml/2006/ole">
            <mc:AlternateContent xmlns:mc="http://schemas.openxmlformats.org/markup-compatibility/2006">
              <mc:Choice xmlns:v="urn:schemas-microsoft-com:vml" Requires="v">
                <p:oleObj spid="_x0000_s27666" name="Equation" r:id="rId3" imgW="914400" imgH="198720" progId="Equation.DSMT4">
                  <p:embed/>
                </p:oleObj>
              </mc:Choice>
              <mc:Fallback>
                <p:oleObj name="Equation" r:id="rId3" imgW="914400" imgH="19872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90500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1"/>
          <p:cNvGraphicFramePr>
            <a:graphicFrameLocks noChangeAspect="1"/>
          </p:cNvGraphicFramePr>
          <p:nvPr/>
        </p:nvGraphicFramePr>
        <p:xfrm>
          <a:off x="1558925" y="1954213"/>
          <a:ext cx="3952875" cy="3248025"/>
        </p:xfrm>
        <a:graphic>
          <a:graphicData uri="http://schemas.openxmlformats.org/presentationml/2006/ole">
            <mc:AlternateContent xmlns:mc="http://schemas.openxmlformats.org/markup-compatibility/2006">
              <mc:Choice xmlns:v="urn:schemas-microsoft-com:vml" Requires="v">
                <p:oleObj spid="_x0000_s27667" name="Equation" r:id="rId5" imgW="1015920" imgH="1091880" progId="Equation.DSMT4">
                  <p:embed/>
                </p:oleObj>
              </mc:Choice>
              <mc:Fallback>
                <p:oleObj name="Equation" r:id="rId5" imgW="1015920" imgH="1091880" progId="Equation.DSMT4">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58925" y="1954213"/>
                        <a:ext cx="3952875" cy="3248025"/>
                      </a:xfrm>
                      <a:prstGeom prst="rect">
                        <a:avLst/>
                      </a:prstGeom>
                      <a:noFill/>
                    </p:spPr>
                  </p:pic>
                </p:oleObj>
              </mc:Fallback>
            </mc:AlternateContent>
          </a:graphicData>
        </a:graphic>
      </p:graphicFrame>
      <p:sp>
        <p:nvSpPr>
          <p:cNvPr id="13" name="TextBox 12"/>
          <p:cNvSpPr txBox="1"/>
          <p:nvPr/>
        </p:nvSpPr>
        <p:spPr>
          <a:xfrm>
            <a:off x="974361" y="1843790"/>
            <a:ext cx="884420" cy="3608680"/>
          </a:xfrm>
          <a:prstGeom prst="rect">
            <a:avLst/>
          </a:prstGeom>
          <a:noFill/>
          <a:ln>
            <a:noFill/>
          </a:ln>
        </p:spPr>
        <p:txBody>
          <a:bodyPr wrap="square" rtlCol="0">
            <a:spAutoFit/>
          </a:bodyPr>
          <a:lstStyle/>
          <a:p>
            <a:pPr marL="342900" indent="-342900">
              <a:buFont typeface="+mj-lt"/>
              <a:buAutoNum type="arabicPeriod"/>
            </a:pPr>
            <a:r>
              <a:rPr lang="en-US" sz="4000" dirty="0" smtClean="0">
                <a:solidFill>
                  <a:schemeClr val="accent1"/>
                </a:solidFill>
              </a:rPr>
              <a:t> </a:t>
            </a:r>
          </a:p>
          <a:p>
            <a:pPr marL="342900" indent="-342900">
              <a:buFont typeface="+mj-lt"/>
              <a:buAutoNum type="arabicPeriod"/>
            </a:pPr>
            <a:r>
              <a:rPr lang="en-US" sz="4000" dirty="0" smtClean="0">
                <a:solidFill>
                  <a:schemeClr val="accent1"/>
                </a:solidFill>
              </a:rPr>
              <a:t/>
            </a:r>
            <a:br>
              <a:rPr lang="en-US" sz="4000" dirty="0" smtClean="0">
                <a:solidFill>
                  <a:schemeClr val="accent1"/>
                </a:solidFill>
              </a:rPr>
            </a:br>
            <a:r>
              <a:rPr lang="en-US" sz="1200" dirty="0" smtClean="0">
                <a:solidFill>
                  <a:schemeClr val="accent1"/>
                </a:solidFill>
              </a:rPr>
              <a:t> </a:t>
            </a:r>
            <a:endParaRPr lang="en-US" sz="4000" dirty="0" smtClean="0">
              <a:solidFill>
                <a:schemeClr val="accent1"/>
              </a:solidFill>
            </a:endParaRPr>
          </a:p>
          <a:p>
            <a:pPr marL="342900" indent="-342900">
              <a:buFont typeface="+mj-lt"/>
              <a:buAutoNum type="arabicPeriod"/>
            </a:pPr>
            <a:r>
              <a:rPr lang="en-US" sz="4000" dirty="0" smtClean="0">
                <a:solidFill>
                  <a:schemeClr val="accent1"/>
                </a:solidFill>
              </a:rPr>
              <a:t/>
            </a:r>
            <a:br>
              <a:rPr lang="en-US" sz="4000" dirty="0" smtClean="0">
                <a:solidFill>
                  <a:schemeClr val="accent1"/>
                </a:solidFill>
              </a:rPr>
            </a:br>
            <a:r>
              <a:rPr lang="en-US" sz="600" dirty="0" smtClean="0">
                <a:solidFill>
                  <a:schemeClr val="accent1"/>
                </a:solidFill>
              </a:rPr>
              <a:t> </a:t>
            </a:r>
            <a:endParaRPr lang="en-US" sz="4000" dirty="0" smtClean="0">
              <a:solidFill>
                <a:schemeClr val="accent1"/>
              </a:solidFill>
            </a:endParaRPr>
          </a:p>
          <a:p>
            <a:pPr marL="342900" indent="-342900">
              <a:buFont typeface="+mj-lt"/>
              <a:buAutoNum type="arabicPeriod"/>
            </a:pPr>
            <a:r>
              <a:rPr lang="en-US" sz="4000" dirty="0" smtClean="0">
                <a:solidFill>
                  <a:schemeClr val="accent1"/>
                </a:solidFill>
              </a:rPr>
              <a:t/>
            </a:r>
            <a:br>
              <a:rPr lang="en-US" sz="4000" dirty="0" smtClean="0">
                <a:solidFill>
                  <a:schemeClr val="accent1"/>
                </a:solidFill>
              </a:rPr>
            </a:br>
            <a:r>
              <a:rPr lang="en-US" sz="400" dirty="0" smtClean="0">
                <a:solidFill>
                  <a:schemeClr val="accent1"/>
                </a:solidFill>
              </a:rPr>
              <a:t> </a:t>
            </a:r>
            <a:endParaRPr lang="en-US" sz="4000" dirty="0" smtClean="0">
              <a:solidFill>
                <a:schemeClr val="accent1"/>
              </a:solidFill>
            </a:endParaRPr>
          </a:p>
          <a:p>
            <a:pPr marL="342900" indent="-342900">
              <a:buFont typeface="+mj-lt"/>
              <a:buAutoNum type="arabicPeriod"/>
            </a:pPr>
            <a:r>
              <a:rPr lang="en-US" sz="4000" dirty="0" smtClean="0">
                <a:solidFill>
                  <a:schemeClr val="accent1"/>
                </a:solidFill>
              </a:rPr>
              <a:t> </a:t>
            </a:r>
            <a:endParaRPr lang="en-US" sz="4000" dirty="0">
              <a:solidFill>
                <a:schemeClr val="accent1"/>
              </a:solidFill>
            </a:endParaRPr>
          </a:p>
        </p:txBody>
      </p:sp>
      <p:sp>
        <p:nvSpPr>
          <p:cNvPr id="14" name="TextBox 13"/>
          <p:cNvSpPr txBox="1"/>
          <p:nvPr/>
        </p:nvSpPr>
        <p:spPr>
          <a:xfrm>
            <a:off x="6298368" y="1846289"/>
            <a:ext cx="884420" cy="3608680"/>
          </a:xfrm>
          <a:prstGeom prst="rect">
            <a:avLst/>
          </a:prstGeom>
          <a:noFill/>
          <a:ln>
            <a:noFill/>
          </a:ln>
        </p:spPr>
        <p:txBody>
          <a:bodyPr wrap="square" rtlCol="0">
            <a:spAutoFit/>
          </a:bodyPr>
          <a:lstStyle/>
          <a:p>
            <a:pPr marL="742950" indent="-742950">
              <a:buFont typeface="+mj-lt"/>
              <a:buAutoNum type="arabicPeriod" startAt="6"/>
            </a:pPr>
            <a:r>
              <a:rPr lang="en-US" sz="4000" dirty="0" smtClean="0">
                <a:solidFill>
                  <a:schemeClr val="accent1"/>
                </a:solidFill>
              </a:rPr>
              <a:t> </a:t>
            </a:r>
          </a:p>
          <a:p>
            <a:pPr marL="342900" indent="-342900">
              <a:buFont typeface="+mj-lt"/>
              <a:buAutoNum type="arabicPeriod" startAt="6"/>
            </a:pPr>
            <a:r>
              <a:rPr lang="en-US" sz="4000" dirty="0" smtClean="0">
                <a:solidFill>
                  <a:schemeClr val="accent1"/>
                </a:solidFill>
              </a:rPr>
              <a:t/>
            </a:r>
            <a:br>
              <a:rPr lang="en-US" sz="4000" dirty="0" smtClean="0">
                <a:solidFill>
                  <a:schemeClr val="accent1"/>
                </a:solidFill>
              </a:rPr>
            </a:br>
            <a:r>
              <a:rPr lang="en-US" sz="1200" dirty="0" smtClean="0">
                <a:solidFill>
                  <a:schemeClr val="accent1"/>
                </a:solidFill>
              </a:rPr>
              <a:t> </a:t>
            </a:r>
            <a:endParaRPr lang="en-US" sz="4000" dirty="0" smtClean="0">
              <a:solidFill>
                <a:schemeClr val="accent1"/>
              </a:solidFill>
            </a:endParaRPr>
          </a:p>
          <a:p>
            <a:pPr marL="342900" indent="-342900">
              <a:buFont typeface="+mj-lt"/>
              <a:buAutoNum type="arabicPeriod" startAt="6"/>
            </a:pPr>
            <a:r>
              <a:rPr lang="en-US" sz="4000" dirty="0" smtClean="0">
                <a:solidFill>
                  <a:schemeClr val="accent1"/>
                </a:solidFill>
              </a:rPr>
              <a:t/>
            </a:r>
            <a:br>
              <a:rPr lang="en-US" sz="4000" dirty="0" smtClean="0">
                <a:solidFill>
                  <a:schemeClr val="accent1"/>
                </a:solidFill>
              </a:rPr>
            </a:br>
            <a:r>
              <a:rPr lang="en-US" sz="600" dirty="0" smtClean="0">
                <a:solidFill>
                  <a:schemeClr val="accent1"/>
                </a:solidFill>
              </a:rPr>
              <a:t> </a:t>
            </a:r>
            <a:endParaRPr lang="en-US" sz="4000" dirty="0" smtClean="0">
              <a:solidFill>
                <a:schemeClr val="accent1"/>
              </a:solidFill>
            </a:endParaRPr>
          </a:p>
          <a:p>
            <a:pPr marL="342900" indent="-342900">
              <a:buFont typeface="+mj-lt"/>
              <a:buAutoNum type="arabicPeriod" startAt="6"/>
            </a:pPr>
            <a:r>
              <a:rPr lang="en-US" sz="4000" dirty="0" smtClean="0">
                <a:solidFill>
                  <a:schemeClr val="accent1"/>
                </a:solidFill>
              </a:rPr>
              <a:t/>
            </a:r>
            <a:br>
              <a:rPr lang="en-US" sz="4000" dirty="0" smtClean="0">
                <a:solidFill>
                  <a:schemeClr val="accent1"/>
                </a:solidFill>
              </a:rPr>
            </a:br>
            <a:r>
              <a:rPr lang="en-US" sz="400" dirty="0" smtClean="0">
                <a:solidFill>
                  <a:schemeClr val="accent1"/>
                </a:solidFill>
              </a:rPr>
              <a:t> </a:t>
            </a:r>
            <a:endParaRPr lang="en-US" sz="4000" dirty="0" smtClean="0">
              <a:solidFill>
                <a:schemeClr val="accent1"/>
              </a:solidFill>
            </a:endParaRPr>
          </a:p>
          <a:p>
            <a:pPr marL="342900" indent="-342900">
              <a:buFont typeface="+mj-lt"/>
              <a:buAutoNum type="arabicPeriod" startAt="6"/>
            </a:pPr>
            <a:r>
              <a:rPr lang="en-US" sz="4000" dirty="0" smtClean="0">
                <a:solidFill>
                  <a:schemeClr val="accent1"/>
                </a:solidFill>
              </a:rPr>
              <a:t> </a:t>
            </a:r>
            <a:endParaRPr lang="en-US" sz="4000" dirty="0">
              <a:solidFill>
                <a:schemeClr val="accent1"/>
              </a:solidFill>
            </a:endParaRPr>
          </a:p>
        </p:txBody>
      </p:sp>
      <p:graphicFrame>
        <p:nvGraphicFramePr>
          <p:cNvPr id="27653" name="Object 5"/>
          <p:cNvGraphicFramePr>
            <a:graphicFrameLocks noChangeAspect="1"/>
          </p:cNvGraphicFramePr>
          <p:nvPr/>
        </p:nvGraphicFramePr>
        <p:xfrm>
          <a:off x="6925976" y="1956087"/>
          <a:ext cx="4348163" cy="3248025"/>
        </p:xfrm>
        <a:graphic>
          <a:graphicData uri="http://schemas.openxmlformats.org/presentationml/2006/ole">
            <mc:AlternateContent xmlns:mc="http://schemas.openxmlformats.org/markup-compatibility/2006">
              <mc:Choice xmlns:v="urn:schemas-microsoft-com:vml" Requires="v">
                <p:oleObj spid="_x0000_s27668" name="Equation" r:id="rId7" imgW="1117440" imgH="1091880" progId="Equation.DSMT4">
                  <p:embed/>
                </p:oleObj>
              </mc:Choice>
              <mc:Fallback>
                <p:oleObj name="Equation" r:id="rId7" imgW="1117440" imgH="1091880" progId="Equation.DSMT4">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25976" y="1956087"/>
                        <a:ext cx="4348163" cy="3248025"/>
                      </a:xfrm>
                      <a:prstGeom prst="rect">
                        <a:avLst/>
                      </a:prstGeom>
                      <a:noFill/>
                    </p:spPr>
                  </p:pic>
                </p:oleObj>
              </mc:Fallback>
            </mc:AlternateContent>
          </a:graphicData>
        </a:graphic>
      </p:graphicFrame>
      <p:sp>
        <p:nvSpPr>
          <p:cNvPr id="15" name="Right Arrow 14"/>
          <p:cNvSpPr/>
          <p:nvPr/>
        </p:nvSpPr>
        <p:spPr>
          <a:xfrm>
            <a:off x="290192" y="4120896"/>
            <a:ext cx="535449" cy="32918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a:off x="302751" y="4771743"/>
            <a:ext cx="535449" cy="32918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a:off x="290191" y="3466289"/>
            <a:ext cx="535449" cy="32918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7179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65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animBg="1"/>
      <p:bldP spid="16" grpId="0" animBg="1"/>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Practice answers</a:t>
            </a:r>
            <a:endParaRPr lang="en-US" sz="6000" dirty="0"/>
          </a:p>
        </p:txBody>
      </p:sp>
      <p:graphicFrame>
        <p:nvGraphicFramePr>
          <p:cNvPr id="11" name="Object 10"/>
          <p:cNvGraphicFramePr>
            <a:graphicFrameLocks noChangeAspect="1"/>
          </p:cNvGraphicFramePr>
          <p:nvPr/>
        </p:nvGraphicFramePr>
        <p:xfrm>
          <a:off x="3276600" y="1905000"/>
          <a:ext cx="914400" cy="198438"/>
        </p:xfrm>
        <a:graphic>
          <a:graphicData uri="http://schemas.openxmlformats.org/presentationml/2006/ole">
            <mc:AlternateContent xmlns:mc="http://schemas.openxmlformats.org/markup-compatibility/2006">
              <mc:Choice xmlns:v="urn:schemas-microsoft-com:vml" Requires="v">
                <p:oleObj spid="_x0000_s28687" name="Equation" r:id="rId3" imgW="914400" imgH="198720" progId="Equation.DSMT4">
                  <p:embed/>
                </p:oleObj>
              </mc:Choice>
              <mc:Fallback>
                <p:oleObj name="Equation" r:id="rId3" imgW="914400" imgH="19872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90500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1"/>
          <p:cNvGraphicFramePr>
            <a:graphicFrameLocks noChangeAspect="1"/>
          </p:cNvGraphicFramePr>
          <p:nvPr/>
        </p:nvGraphicFramePr>
        <p:xfrm>
          <a:off x="1807251" y="1939223"/>
          <a:ext cx="1927225" cy="3248025"/>
        </p:xfrm>
        <a:graphic>
          <a:graphicData uri="http://schemas.openxmlformats.org/presentationml/2006/ole">
            <mc:AlternateContent xmlns:mc="http://schemas.openxmlformats.org/markup-compatibility/2006">
              <mc:Choice xmlns:v="urn:schemas-microsoft-com:vml" Requires="v">
                <p:oleObj spid="_x0000_s28688" name="Equation" r:id="rId5" imgW="495000" imgH="1091880" progId="Equation.DSMT4">
                  <p:embed/>
                </p:oleObj>
              </mc:Choice>
              <mc:Fallback>
                <p:oleObj name="Equation" r:id="rId5" imgW="495000" imgH="109188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07251" y="1939223"/>
                        <a:ext cx="1927225" cy="3248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Box 12"/>
          <p:cNvSpPr txBox="1"/>
          <p:nvPr/>
        </p:nvSpPr>
        <p:spPr>
          <a:xfrm>
            <a:off x="974361" y="1843790"/>
            <a:ext cx="884420" cy="3608680"/>
          </a:xfrm>
          <a:prstGeom prst="rect">
            <a:avLst/>
          </a:prstGeom>
          <a:noFill/>
          <a:ln>
            <a:noFill/>
          </a:ln>
        </p:spPr>
        <p:txBody>
          <a:bodyPr wrap="square" rtlCol="0">
            <a:spAutoFit/>
          </a:bodyPr>
          <a:lstStyle/>
          <a:p>
            <a:pPr marL="342900" indent="-342900">
              <a:buFont typeface="+mj-lt"/>
              <a:buAutoNum type="arabicPeriod"/>
            </a:pPr>
            <a:r>
              <a:rPr lang="en-US" sz="4000" dirty="0" smtClean="0">
                <a:solidFill>
                  <a:schemeClr val="accent1"/>
                </a:solidFill>
              </a:rPr>
              <a:t> </a:t>
            </a:r>
          </a:p>
          <a:p>
            <a:pPr marL="342900" indent="-342900">
              <a:buFont typeface="+mj-lt"/>
              <a:buAutoNum type="arabicPeriod"/>
            </a:pPr>
            <a:r>
              <a:rPr lang="en-US" sz="4000" dirty="0" smtClean="0">
                <a:solidFill>
                  <a:schemeClr val="accent1"/>
                </a:solidFill>
              </a:rPr>
              <a:t/>
            </a:r>
            <a:br>
              <a:rPr lang="en-US" sz="4000" dirty="0" smtClean="0">
                <a:solidFill>
                  <a:schemeClr val="accent1"/>
                </a:solidFill>
              </a:rPr>
            </a:br>
            <a:r>
              <a:rPr lang="en-US" sz="1200" dirty="0" smtClean="0">
                <a:solidFill>
                  <a:schemeClr val="accent1"/>
                </a:solidFill>
              </a:rPr>
              <a:t> </a:t>
            </a:r>
            <a:endParaRPr lang="en-US" sz="4000" dirty="0" smtClean="0">
              <a:solidFill>
                <a:schemeClr val="accent1"/>
              </a:solidFill>
            </a:endParaRPr>
          </a:p>
          <a:p>
            <a:pPr marL="342900" indent="-342900">
              <a:buFont typeface="+mj-lt"/>
              <a:buAutoNum type="arabicPeriod"/>
            </a:pPr>
            <a:r>
              <a:rPr lang="en-US" sz="4000" dirty="0" smtClean="0">
                <a:solidFill>
                  <a:schemeClr val="accent1"/>
                </a:solidFill>
              </a:rPr>
              <a:t/>
            </a:r>
            <a:br>
              <a:rPr lang="en-US" sz="4000" dirty="0" smtClean="0">
                <a:solidFill>
                  <a:schemeClr val="accent1"/>
                </a:solidFill>
              </a:rPr>
            </a:br>
            <a:r>
              <a:rPr lang="en-US" sz="600" dirty="0" smtClean="0">
                <a:solidFill>
                  <a:schemeClr val="accent1"/>
                </a:solidFill>
              </a:rPr>
              <a:t> </a:t>
            </a:r>
            <a:endParaRPr lang="en-US" sz="4000" dirty="0" smtClean="0">
              <a:solidFill>
                <a:schemeClr val="accent1"/>
              </a:solidFill>
            </a:endParaRPr>
          </a:p>
          <a:p>
            <a:pPr marL="342900" indent="-342900">
              <a:buFont typeface="+mj-lt"/>
              <a:buAutoNum type="arabicPeriod"/>
            </a:pPr>
            <a:r>
              <a:rPr lang="en-US" sz="4000" dirty="0" smtClean="0">
                <a:solidFill>
                  <a:schemeClr val="accent1"/>
                </a:solidFill>
              </a:rPr>
              <a:t/>
            </a:r>
            <a:br>
              <a:rPr lang="en-US" sz="4000" dirty="0" smtClean="0">
                <a:solidFill>
                  <a:schemeClr val="accent1"/>
                </a:solidFill>
              </a:rPr>
            </a:br>
            <a:r>
              <a:rPr lang="en-US" sz="400" dirty="0" smtClean="0">
                <a:solidFill>
                  <a:schemeClr val="accent1"/>
                </a:solidFill>
              </a:rPr>
              <a:t> </a:t>
            </a:r>
            <a:endParaRPr lang="en-US" sz="4000" dirty="0" smtClean="0">
              <a:solidFill>
                <a:schemeClr val="accent1"/>
              </a:solidFill>
            </a:endParaRPr>
          </a:p>
          <a:p>
            <a:pPr marL="342900" indent="-342900">
              <a:buFont typeface="+mj-lt"/>
              <a:buAutoNum type="arabicPeriod"/>
            </a:pPr>
            <a:r>
              <a:rPr lang="en-US" sz="4000" dirty="0" smtClean="0">
                <a:solidFill>
                  <a:schemeClr val="accent1"/>
                </a:solidFill>
              </a:rPr>
              <a:t> </a:t>
            </a:r>
            <a:endParaRPr lang="en-US" sz="4000" dirty="0">
              <a:solidFill>
                <a:schemeClr val="accent1"/>
              </a:solidFill>
            </a:endParaRPr>
          </a:p>
        </p:txBody>
      </p:sp>
      <p:sp>
        <p:nvSpPr>
          <p:cNvPr id="14" name="TextBox 13"/>
          <p:cNvSpPr txBox="1"/>
          <p:nvPr/>
        </p:nvSpPr>
        <p:spPr>
          <a:xfrm>
            <a:off x="6298368" y="1846289"/>
            <a:ext cx="884420" cy="3608680"/>
          </a:xfrm>
          <a:prstGeom prst="rect">
            <a:avLst/>
          </a:prstGeom>
          <a:noFill/>
          <a:ln>
            <a:noFill/>
          </a:ln>
        </p:spPr>
        <p:txBody>
          <a:bodyPr wrap="square" rtlCol="0">
            <a:spAutoFit/>
          </a:bodyPr>
          <a:lstStyle/>
          <a:p>
            <a:pPr marL="742950" indent="-742950">
              <a:buFont typeface="+mj-lt"/>
              <a:buAutoNum type="arabicPeriod" startAt="6"/>
            </a:pPr>
            <a:r>
              <a:rPr lang="en-US" sz="4000" dirty="0" smtClean="0">
                <a:solidFill>
                  <a:schemeClr val="accent1"/>
                </a:solidFill>
              </a:rPr>
              <a:t> </a:t>
            </a:r>
          </a:p>
          <a:p>
            <a:pPr marL="342900" indent="-342900">
              <a:buFont typeface="+mj-lt"/>
              <a:buAutoNum type="arabicPeriod" startAt="6"/>
            </a:pPr>
            <a:r>
              <a:rPr lang="en-US" sz="4000" dirty="0" smtClean="0">
                <a:solidFill>
                  <a:schemeClr val="accent1"/>
                </a:solidFill>
              </a:rPr>
              <a:t/>
            </a:r>
            <a:br>
              <a:rPr lang="en-US" sz="4000" dirty="0" smtClean="0">
                <a:solidFill>
                  <a:schemeClr val="accent1"/>
                </a:solidFill>
              </a:rPr>
            </a:br>
            <a:r>
              <a:rPr lang="en-US" sz="1200" dirty="0" smtClean="0">
                <a:solidFill>
                  <a:schemeClr val="accent1"/>
                </a:solidFill>
              </a:rPr>
              <a:t> </a:t>
            </a:r>
            <a:endParaRPr lang="en-US" sz="4000" dirty="0" smtClean="0">
              <a:solidFill>
                <a:schemeClr val="accent1"/>
              </a:solidFill>
            </a:endParaRPr>
          </a:p>
          <a:p>
            <a:pPr marL="342900" indent="-342900">
              <a:buFont typeface="+mj-lt"/>
              <a:buAutoNum type="arabicPeriod" startAt="6"/>
            </a:pPr>
            <a:r>
              <a:rPr lang="en-US" sz="4000" dirty="0" smtClean="0">
                <a:solidFill>
                  <a:schemeClr val="accent1"/>
                </a:solidFill>
              </a:rPr>
              <a:t/>
            </a:r>
            <a:br>
              <a:rPr lang="en-US" sz="4000" dirty="0" smtClean="0">
                <a:solidFill>
                  <a:schemeClr val="accent1"/>
                </a:solidFill>
              </a:rPr>
            </a:br>
            <a:r>
              <a:rPr lang="en-US" sz="600" dirty="0" smtClean="0">
                <a:solidFill>
                  <a:schemeClr val="accent1"/>
                </a:solidFill>
              </a:rPr>
              <a:t> </a:t>
            </a:r>
            <a:endParaRPr lang="en-US" sz="4000" dirty="0" smtClean="0">
              <a:solidFill>
                <a:schemeClr val="accent1"/>
              </a:solidFill>
            </a:endParaRPr>
          </a:p>
          <a:p>
            <a:pPr marL="342900" indent="-342900">
              <a:buFont typeface="+mj-lt"/>
              <a:buAutoNum type="arabicPeriod" startAt="6"/>
            </a:pPr>
            <a:r>
              <a:rPr lang="en-US" sz="4000" dirty="0" smtClean="0">
                <a:solidFill>
                  <a:schemeClr val="accent1"/>
                </a:solidFill>
              </a:rPr>
              <a:t/>
            </a:r>
            <a:br>
              <a:rPr lang="en-US" sz="4000" dirty="0" smtClean="0">
                <a:solidFill>
                  <a:schemeClr val="accent1"/>
                </a:solidFill>
              </a:rPr>
            </a:br>
            <a:r>
              <a:rPr lang="en-US" sz="400" dirty="0" smtClean="0">
                <a:solidFill>
                  <a:schemeClr val="accent1"/>
                </a:solidFill>
              </a:rPr>
              <a:t> </a:t>
            </a:r>
            <a:endParaRPr lang="en-US" sz="4000" dirty="0" smtClean="0">
              <a:solidFill>
                <a:schemeClr val="accent1"/>
              </a:solidFill>
            </a:endParaRPr>
          </a:p>
          <a:p>
            <a:pPr marL="342900" indent="-342900">
              <a:buFont typeface="+mj-lt"/>
              <a:buAutoNum type="arabicPeriod" startAt="6"/>
            </a:pPr>
            <a:r>
              <a:rPr lang="en-US" sz="4000" dirty="0" smtClean="0">
                <a:solidFill>
                  <a:schemeClr val="accent1"/>
                </a:solidFill>
              </a:rPr>
              <a:t> </a:t>
            </a:r>
            <a:endParaRPr lang="en-US" sz="4000" dirty="0">
              <a:solidFill>
                <a:schemeClr val="accent1"/>
              </a:solidFill>
            </a:endParaRPr>
          </a:p>
        </p:txBody>
      </p:sp>
      <p:graphicFrame>
        <p:nvGraphicFramePr>
          <p:cNvPr id="28677" name="Object 5"/>
          <p:cNvGraphicFramePr>
            <a:graphicFrameLocks noChangeAspect="1"/>
          </p:cNvGraphicFramePr>
          <p:nvPr/>
        </p:nvGraphicFramePr>
        <p:xfrm>
          <a:off x="7014538" y="1927641"/>
          <a:ext cx="1679575" cy="3246438"/>
        </p:xfrm>
        <a:graphic>
          <a:graphicData uri="http://schemas.openxmlformats.org/presentationml/2006/ole">
            <mc:AlternateContent xmlns:mc="http://schemas.openxmlformats.org/markup-compatibility/2006">
              <mc:Choice xmlns:v="urn:schemas-microsoft-com:vml" Requires="v">
                <p:oleObj spid="_x0000_s28689" name="Equation" r:id="rId7" imgW="431640" imgH="1091880" progId="Equation.DSMT4">
                  <p:embed/>
                </p:oleObj>
              </mc:Choice>
              <mc:Fallback>
                <p:oleObj name="Equation" r:id="rId7" imgW="431640" imgH="1091880" progId="Equation.DSMT4">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14538" y="1927641"/>
                        <a:ext cx="1679575" cy="3246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2971799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did you do?</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00342282"/>
              </p:ext>
            </p:extLst>
          </p:nvPr>
        </p:nvGraphicFramePr>
        <p:xfrm>
          <a:off x="838200" y="1825625"/>
          <a:ext cx="10515600" cy="2987040"/>
        </p:xfrm>
        <a:graphic>
          <a:graphicData uri="http://schemas.openxmlformats.org/drawingml/2006/table">
            <a:tbl>
              <a:tblPr firstRow="1" bandRow="1">
                <a:tableStyleId>{5C22544A-7EE6-4342-B048-85BDC9FD1C3A}</a:tableStyleId>
              </a:tblPr>
              <a:tblGrid>
                <a:gridCol w="5257800"/>
                <a:gridCol w="5257800"/>
              </a:tblGrid>
              <a:tr h="370840">
                <a:tc>
                  <a:txBody>
                    <a:bodyPr/>
                    <a:lstStyle/>
                    <a:p>
                      <a:r>
                        <a:rPr lang="en-US" sz="4000" dirty="0" smtClean="0">
                          <a:solidFill>
                            <a:schemeClr val="tx1"/>
                          </a:solidFill>
                        </a:rPr>
                        <a:t>Number Correct</a:t>
                      </a:r>
                      <a:endParaRPr lang="en-US" sz="4000" dirty="0">
                        <a:solidFill>
                          <a:schemeClr val="tx1"/>
                        </a:solidFill>
                      </a:endParaRPr>
                    </a:p>
                  </a:txBody>
                  <a:tcPr marL="92501" marR="92501"/>
                </a:tc>
                <a:tc>
                  <a:txBody>
                    <a:bodyPr/>
                    <a:lstStyle/>
                    <a:p>
                      <a:r>
                        <a:rPr lang="en-US" sz="4000" dirty="0" smtClean="0"/>
                        <a:t>What it means</a:t>
                      </a:r>
                      <a:endParaRPr lang="en-US" sz="4000" dirty="0"/>
                    </a:p>
                  </a:txBody>
                  <a:tcPr marL="92501" marR="92501"/>
                </a:tc>
              </a:tr>
              <a:tr h="370840">
                <a:tc>
                  <a:txBody>
                    <a:bodyPr/>
                    <a:lstStyle/>
                    <a:p>
                      <a:r>
                        <a:rPr lang="en-US" sz="2400" dirty="0" smtClean="0"/>
                        <a:t>9-10</a:t>
                      </a:r>
                      <a:endParaRPr lang="en-US" sz="2400" dirty="0"/>
                    </a:p>
                  </a:txBody>
                  <a:tcPr marL="92501" marR="92501"/>
                </a:tc>
                <a:tc>
                  <a:txBody>
                    <a:bodyPr/>
                    <a:lstStyle/>
                    <a:p>
                      <a:r>
                        <a:rPr lang="en-US" sz="2400" dirty="0" smtClean="0"/>
                        <a:t>You’re </a:t>
                      </a:r>
                      <a:r>
                        <a:rPr lang="en-US" sz="2400" dirty="0" err="1" smtClean="0"/>
                        <a:t>Grrrrreat</a:t>
                      </a:r>
                      <a:r>
                        <a:rPr lang="en-US" sz="2400" dirty="0" smtClean="0"/>
                        <a:t>!</a:t>
                      </a:r>
                      <a:endParaRPr lang="en-US" sz="2400" dirty="0"/>
                    </a:p>
                  </a:txBody>
                  <a:tcPr marL="92501" marR="92501"/>
                </a:tc>
              </a:tr>
              <a:tr h="370840">
                <a:tc>
                  <a:txBody>
                    <a:bodyPr/>
                    <a:lstStyle/>
                    <a:p>
                      <a:r>
                        <a:rPr lang="en-US" sz="2400" dirty="0" smtClean="0"/>
                        <a:t>8</a:t>
                      </a:r>
                      <a:endParaRPr lang="en-US" sz="2400" dirty="0"/>
                    </a:p>
                  </a:txBody>
                  <a:tcPr marL="92501" marR="92501"/>
                </a:tc>
                <a:tc>
                  <a:txBody>
                    <a:bodyPr/>
                    <a:lstStyle/>
                    <a:p>
                      <a:r>
                        <a:rPr lang="en-US" sz="2400" dirty="0" smtClean="0"/>
                        <a:t>You’re Good</a:t>
                      </a:r>
                      <a:endParaRPr lang="en-US" sz="2400" dirty="0"/>
                    </a:p>
                  </a:txBody>
                  <a:tcPr marL="92501" marR="92501"/>
                </a:tc>
              </a:tr>
              <a:tr h="370840">
                <a:tc>
                  <a:txBody>
                    <a:bodyPr/>
                    <a:lstStyle/>
                    <a:p>
                      <a:r>
                        <a:rPr lang="en-US" sz="2400" dirty="0" smtClean="0"/>
                        <a:t>7</a:t>
                      </a:r>
                      <a:endParaRPr lang="en-US" sz="2400" dirty="0"/>
                    </a:p>
                  </a:txBody>
                  <a:tcPr marL="92501" marR="92501"/>
                </a:tc>
                <a:tc>
                  <a:txBody>
                    <a:bodyPr/>
                    <a:lstStyle/>
                    <a:p>
                      <a:r>
                        <a:rPr lang="en-US" sz="2400" dirty="0" smtClean="0"/>
                        <a:t>Not too shabby</a:t>
                      </a:r>
                      <a:endParaRPr lang="en-US" sz="2400" dirty="0"/>
                    </a:p>
                  </a:txBody>
                  <a:tcPr marL="92501" marR="92501"/>
                </a:tc>
              </a:tr>
              <a:tr h="370840">
                <a:tc>
                  <a:txBody>
                    <a:bodyPr/>
                    <a:lstStyle/>
                    <a:p>
                      <a:r>
                        <a:rPr lang="en-US" sz="2400" dirty="0" smtClean="0"/>
                        <a:t>6</a:t>
                      </a:r>
                    </a:p>
                  </a:txBody>
                  <a:tcPr marL="92501" marR="92501"/>
                </a:tc>
                <a:tc>
                  <a:txBody>
                    <a:bodyPr/>
                    <a:lstStyle/>
                    <a:p>
                      <a:r>
                        <a:rPr lang="en-US" sz="2400" dirty="0" smtClean="0"/>
                        <a:t>Almost there</a:t>
                      </a:r>
                      <a:endParaRPr lang="en-US" sz="2400" dirty="0"/>
                    </a:p>
                  </a:txBody>
                  <a:tcPr marL="92501" marR="92501"/>
                </a:tc>
              </a:tr>
              <a:tr h="370840">
                <a:tc>
                  <a:txBody>
                    <a:bodyPr/>
                    <a:lstStyle/>
                    <a:p>
                      <a:r>
                        <a:rPr lang="en-US" sz="2400" dirty="0" smtClean="0"/>
                        <a:t>Less than 5</a:t>
                      </a:r>
                    </a:p>
                  </a:txBody>
                  <a:tcPr marL="92501" marR="92501"/>
                </a:tc>
                <a:tc>
                  <a:txBody>
                    <a:bodyPr/>
                    <a:lstStyle/>
                    <a:p>
                      <a:r>
                        <a:rPr lang="en-US" sz="2400" dirty="0" err="1" smtClean="0"/>
                        <a:t>Gotta</a:t>
                      </a:r>
                      <a:r>
                        <a:rPr lang="en-US" sz="2400" dirty="0" smtClean="0"/>
                        <a:t> work on it</a:t>
                      </a:r>
                      <a:endParaRPr lang="en-US" sz="2400" dirty="0"/>
                    </a:p>
                  </a:txBody>
                  <a:tcPr marL="92501" marR="92501"/>
                </a:tc>
              </a:tr>
            </a:tbl>
          </a:graphicData>
        </a:graphic>
      </p:graphicFrame>
    </p:spTree>
    <p:extLst>
      <p:ext uri="{BB962C8B-B14F-4D97-AF65-F5344CB8AC3E}">
        <p14:creationId xmlns:p14="http://schemas.microsoft.com/office/powerpoint/2010/main" val="2156109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with a partner</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1368</TotalTime>
  <Words>356</Words>
  <Application>Microsoft Office PowerPoint</Application>
  <PresentationFormat>Widescreen</PresentationFormat>
  <Paragraphs>62</Paragraphs>
  <Slides>18</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Aharoni</vt:lpstr>
      <vt:lpstr>Arial</vt:lpstr>
      <vt:lpstr>Arial Black</vt:lpstr>
      <vt:lpstr>Calibri</vt:lpstr>
      <vt:lpstr>Calibri Light</vt:lpstr>
      <vt:lpstr>Office Theme</vt:lpstr>
      <vt:lpstr>Equation</vt:lpstr>
      <vt:lpstr>Algebra 1-A</vt:lpstr>
      <vt:lpstr>Time line</vt:lpstr>
      <vt:lpstr>Order  of  operations</vt:lpstr>
      <vt:lpstr>Time line</vt:lpstr>
      <vt:lpstr>Why use math?</vt:lpstr>
      <vt:lpstr>Practice</vt:lpstr>
      <vt:lpstr>Practice answers</vt:lpstr>
      <vt:lpstr>How did you do?</vt:lpstr>
      <vt:lpstr>Work with a partner</vt:lpstr>
      <vt:lpstr>Practice Problem #1</vt:lpstr>
      <vt:lpstr>Work with a different partner</vt:lpstr>
      <vt:lpstr>Practice Problem #2</vt:lpstr>
      <vt:lpstr>Work on your own</vt:lpstr>
      <vt:lpstr>Practice Problem #3</vt:lpstr>
      <vt:lpstr>What does this mean?</vt:lpstr>
      <vt:lpstr>Simplify</vt:lpstr>
      <vt:lpstr>Simplify</vt:lpstr>
      <vt:lpstr>Homework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 1-A</dc:title>
  <dc:creator>Samantha Schindler</dc:creator>
  <cp:lastModifiedBy>Reaves, Nathan</cp:lastModifiedBy>
  <cp:revision>45</cp:revision>
  <dcterms:created xsi:type="dcterms:W3CDTF">2013-08-18T17:57:24Z</dcterms:created>
  <dcterms:modified xsi:type="dcterms:W3CDTF">2015-08-19T18:40:13Z</dcterms:modified>
</cp:coreProperties>
</file>