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525" r:id="rId2"/>
    <p:sldId id="526" r:id="rId3"/>
    <p:sldId id="527" r:id="rId4"/>
    <p:sldId id="528" r:id="rId5"/>
    <p:sldId id="529" r:id="rId6"/>
    <p:sldId id="530" r:id="rId7"/>
    <p:sldId id="531" r:id="rId8"/>
    <p:sldId id="550" r:id="rId9"/>
    <p:sldId id="551" r:id="rId10"/>
    <p:sldId id="552" r:id="rId11"/>
    <p:sldId id="553" r:id="rId12"/>
    <p:sldId id="554" r:id="rId13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00"/>
    <a:srgbClr val="FF0000"/>
    <a:srgbClr val="9966FF"/>
    <a:srgbClr val="6600FF"/>
    <a:srgbClr val="FEF4F6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17FB40-BF29-44AE-8FEC-2432125C3AA8}" type="datetimeFigureOut">
              <a:rPr lang="en-US" smtClean="0"/>
              <a:t>04/17/2017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614672-8095-4552-BD29-586E66CE2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6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D16C-8F91-40B6-B000-48666243E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E7AA-54FF-45B4-99E0-3BD163B9F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F9A9-2757-44D6-980A-CB0A5755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3DF41-F461-40CF-BA44-7D5E01BEE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7DDE-265A-4766-92CF-8BE6E8DA3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617E-4BA4-482B-8505-F257EF39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07691-C9D5-4683-AEB3-5A5ABAD54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04077-A51C-4A70-94C7-481E46E6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9DC6-771A-46F9-8DC9-66224CB8A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8680-862C-40E2-AE5B-D265E0CC1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B5C4-4C5D-45D2-93F5-A72C8DB21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AACB24-2D44-4569-9793-9B361F67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133474" y="3735388"/>
            <a:ext cx="3766344" cy="760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1258888" y="3852863"/>
            <a:ext cx="3537711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671638" y="304800"/>
            <a:ext cx="33480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/>
              <a:t>Gibbs Free Energy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360363" y="839502"/>
            <a:ext cx="5808662" cy="26543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Enthalpy changes 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H) and entropy</a:t>
            </a:r>
          </a:p>
          <a:p>
            <a:pPr algn="l"/>
            <a:r>
              <a:rPr lang="en-US" dirty="0"/>
              <a:t>changes 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S) both have a “say” in</a:t>
            </a:r>
          </a:p>
          <a:p>
            <a:pPr algn="l"/>
            <a:r>
              <a:rPr lang="en-US" dirty="0"/>
              <a:t>whether or not a </a:t>
            </a:r>
            <a:r>
              <a:rPr lang="en-US" dirty="0" err="1"/>
              <a:t>rxn</a:t>
            </a:r>
            <a:r>
              <a:rPr lang="en-US" dirty="0"/>
              <a:t> </a:t>
            </a:r>
            <a:r>
              <a:rPr lang="en-US" dirty="0" smtClean="0"/>
              <a:t>is</a:t>
            </a:r>
            <a:endParaRPr lang="en-US" dirty="0"/>
          </a:p>
          <a:p>
            <a:pPr algn="l"/>
            <a:r>
              <a:rPr lang="en-US" dirty="0"/>
              <a:t>spontaneous. Spontaneity is</a:t>
            </a:r>
          </a:p>
          <a:p>
            <a:pPr algn="l"/>
            <a:r>
              <a:rPr lang="en-US" dirty="0"/>
              <a:t>determined using the equation</a:t>
            </a:r>
          </a:p>
          <a:p>
            <a:pPr algn="l"/>
            <a:r>
              <a:rPr lang="en-US" dirty="0"/>
              <a:t>for </a:t>
            </a:r>
            <a:r>
              <a:rPr lang="en-US" u="sng" dirty="0"/>
              <a:t>Gibbs free energy</a:t>
            </a:r>
            <a:r>
              <a:rPr lang="en-US" dirty="0"/>
              <a:t>…</a:t>
            </a:r>
          </a:p>
        </p:txBody>
      </p:sp>
      <p:pic>
        <p:nvPicPr>
          <p:cNvPr id="20486" name="Picture 8" descr="Gib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2681" y="201966"/>
            <a:ext cx="2238757" cy="272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6273082" y="2868462"/>
            <a:ext cx="2684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Josiah Willard Gibbs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1839–1903</a:t>
            </a:r>
          </a:p>
        </p:txBody>
      </p: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1330325" y="3856038"/>
            <a:ext cx="35220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289803" name="Rectangle 11"/>
          <p:cNvSpPr>
            <a:spLocks noChangeArrowheads="1"/>
          </p:cNvSpPr>
          <p:nvPr/>
        </p:nvSpPr>
        <p:spPr bwMode="auto">
          <a:xfrm>
            <a:off x="436563" y="4630738"/>
            <a:ext cx="20304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&lt; 0… </a:t>
            </a: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436563" y="5321300"/>
            <a:ext cx="20304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&gt; 0… </a:t>
            </a:r>
          </a:p>
        </p:txBody>
      </p:sp>
      <p:sp>
        <p:nvSpPr>
          <p:cNvPr id="289805" name="Rectangle 13"/>
          <p:cNvSpPr>
            <a:spLocks noChangeArrowheads="1"/>
          </p:cNvSpPr>
          <p:nvPr/>
        </p:nvSpPr>
        <p:spPr bwMode="auto">
          <a:xfrm>
            <a:off x="436563" y="6024563"/>
            <a:ext cx="20304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0… </a:t>
            </a:r>
          </a:p>
        </p:txBody>
      </p:sp>
      <p:sp>
        <p:nvSpPr>
          <p:cNvPr id="289806" name="Rectangle 14"/>
          <p:cNvSpPr>
            <a:spLocks noChangeArrowheads="1"/>
          </p:cNvSpPr>
          <p:nvPr/>
        </p:nvSpPr>
        <p:spPr bwMode="auto">
          <a:xfrm>
            <a:off x="2254250" y="4630738"/>
            <a:ext cx="58054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spontaneous (i.e., as written)</a:t>
            </a:r>
          </a:p>
        </p:txBody>
      </p:sp>
      <p:sp>
        <p:nvSpPr>
          <p:cNvPr id="289808" name="Rectangle 16"/>
          <p:cNvSpPr>
            <a:spLocks noChangeArrowheads="1"/>
          </p:cNvSpPr>
          <p:nvPr/>
        </p:nvSpPr>
        <p:spPr bwMode="auto">
          <a:xfrm>
            <a:off x="2243138" y="6022975"/>
            <a:ext cx="35893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AT equilibrium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65363" y="5321300"/>
            <a:ext cx="6634162" cy="519113"/>
            <a:chOff x="1427" y="3352"/>
            <a:chExt cx="4179" cy="327"/>
          </a:xfrm>
        </p:grpSpPr>
        <p:sp>
          <p:nvSpPr>
            <p:cNvPr id="20496" name="Rectangle 15"/>
            <p:cNvSpPr>
              <a:spLocks noChangeArrowheads="1"/>
            </p:cNvSpPr>
            <p:nvPr/>
          </p:nvSpPr>
          <p:spPr bwMode="auto">
            <a:xfrm>
              <a:off x="1427" y="3352"/>
              <a:ext cx="4179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rxn. is nonspontaneous (i.e., spont.       ) </a:t>
              </a:r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 flipH="1">
              <a:off x="5022" y="3533"/>
              <a:ext cx="352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9811" name="Rectangle 19"/>
          <p:cNvSpPr>
            <a:spLocks noChangeArrowheads="1"/>
          </p:cNvSpPr>
          <p:nvPr/>
        </p:nvSpPr>
        <p:spPr bwMode="auto">
          <a:xfrm>
            <a:off x="5827713" y="5969000"/>
            <a:ext cx="2995612" cy="720725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(THIS INCLUDES PHASE</a:t>
            </a:r>
          </a:p>
          <a:p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CHANGES AT NBP OR NFP)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424770" y="3663018"/>
            <a:ext cx="3456395" cy="954107"/>
          </a:xfrm>
          <a:prstGeom prst="rect">
            <a:avLst/>
          </a:prstGeom>
          <a:solidFill>
            <a:schemeClr val="tx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baseline="30000" dirty="0" smtClean="0">
                <a:solidFill>
                  <a:schemeClr val="bg1"/>
                </a:solidFill>
              </a:rPr>
              <a:t>(o)</a:t>
            </a:r>
            <a:r>
              <a:rPr lang="en-US" b="1" dirty="0" smtClean="0">
                <a:solidFill>
                  <a:schemeClr val="bg1"/>
                </a:solidFill>
              </a:rPr>
              <a:t> = std. conditions</a:t>
            </a: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       are optional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9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8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8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8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89794" grpId="0" animBg="1"/>
      <p:bldP spid="289802" grpId="0"/>
      <p:bldP spid="289803" grpId="0"/>
      <p:bldP spid="289804" grpId="0"/>
      <p:bldP spid="289805" grpId="0"/>
      <p:bldP spid="289806" grpId="0"/>
      <p:bldP spid="289808" grpId="0"/>
      <p:bldP spid="289811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622300" y="6042025"/>
            <a:ext cx="2541588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297991" name="Object 7"/>
          <p:cNvGraphicFramePr>
            <a:graphicFrameLocks noChangeAspect="1"/>
          </p:cNvGraphicFramePr>
          <p:nvPr/>
        </p:nvGraphicFramePr>
        <p:xfrm>
          <a:off x="1019175" y="4121150"/>
          <a:ext cx="23574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2286000" imgH="952200" progId="Equation.3">
                  <p:embed/>
                </p:oleObj>
              </mc:Choice>
              <mc:Fallback>
                <p:oleObj name="Equation" r:id="rId3" imgW="228600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4121150"/>
                        <a:ext cx="2357438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704850" y="2822575"/>
            <a:ext cx="334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+ RT ln Q</a:t>
            </a:r>
          </a:p>
        </p:txBody>
      </p:sp>
      <p:sp>
        <p:nvSpPr>
          <p:cNvPr id="297993" name="Rectangle 9"/>
          <p:cNvSpPr>
            <a:spLocks noChangeArrowheads="1"/>
          </p:cNvSpPr>
          <p:nvPr/>
        </p:nvSpPr>
        <p:spPr bwMode="auto">
          <a:xfrm>
            <a:off x="3381375" y="4354513"/>
            <a:ext cx="1779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0.00926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549275" y="3481388"/>
            <a:ext cx="1119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1631950" y="3481388"/>
            <a:ext cx="12266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2(–</a:t>
            </a:r>
            <a:r>
              <a:rPr lang="en-US" dirty="0" smtClean="0">
                <a:solidFill>
                  <a:schemeClr val="tx1"/>
                </a:solidFill>
              </a:rPr>
              <a:t>17)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7997" name="Rectangle 13"/>
          <p:cNvSpPr>
            <a:spLocks noChangeArrowheads="1"/>
          </p:cNvSpPr>
          <p:nvPr/>
        </p:nvSpPr>
        <p:spPr bwMode="auto">
          <a:xfrm>
            <a:off x="790575" y="2090738"/>
            <a:ext cx="7518400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						</a:t>
            </a:r>
          </a:p>
        </p:txBody>
      </p:sp>
      <p:sp>
        <p:nvSpPr>
          <p:cNvPr id="297998" name="Rectangle 14"/>
          <p:cNvSpPr>
            <a:spLocks noChangeArrowheads="1"/>
          </p:cNvSpPr>
          <p:nvPr/>
        </p:nvSpPr>
        <p:spPr bwMode="auto">
          <a:xfrm>
            <a:off x="2726529" y="3481388"/>
            <a:ext cx="15536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–</a:t>
            </a:r>
            <a:r>
              <a:rPr lang="en-US" dirty="0" smtClean="0">
                <a:solidFill>
                  <a:schemeClr val="tx1"/>
                </a:solidFill>
              </a:rPr>
              <a:t>34 </a:t>
            </a:r>
            <a:r>
              <a:rPr lang="en-US" dirty="0">
                <a:solidFill>
                  <a:schemeClr val="tx1"/>
                </a:solidFill>
              </a:rPr>
              <a:t>kJ</a:t>
            </a:r>
          </a:p>
        </p:txBody>
      </p:sp>
      <p:sp>
        <p:nvSpPr>
          <p:cNvPr id="297999" name="Rectangle 15"/>
          <p:cNvSpPr>
            <a:spLocks noChangeArrowheads="1"/>
          </p:cNvSpPr>
          <p:nvPr/>
        </p:nvSpPr>
        <p:spPr bwMode="auto">
          <a:xfrm>
            <a:off x="704850" y="5330825"/>
            <a:ext cx="108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</a:p>
        </p:txBody>
      </p:sp>
      <p:sp>
        <p:nvSpPr>
          <p:cNvPr id="298000" name="Rectangle 16"/>
          <p:cNvSpPr>
            <a:spLocks noChangeArrowheads="1"/>
          </p:cNvSpPr>
          <p:nvPr/>
        </p:nvSpPr>
        <p:spPr bwMode="auto">
          <a:xfrm>
            <a:off x="4188928" y="3481388"/>
            <a:ext cx="20746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–</a:t>
            </a:r>
            <a:r>
              <a:rPr lang="en-US" dirty="0" smtClean="0">
                <a:solidFill>
                  <a:schemeClr val="tx1"/>
                </a:solidFill>
              </a:rPr>
              <a:t>34,000 </a:t>
            </a: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298001" name="Rectangle 17"/>
          <p:cNvSpPr>
            <a:spLocks noChangeArrowheads="1"/>
          </p:cNvSpPr>
          <p:nvPr/>
        </p:nvSpPr>
        <p:spPr bwMode="auto">
          <a:xfrm>
            <a:off x="704850" y="6056313"/>
            <a:ext cx="2451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G = –</a:t>
            </a:r>
            <a:r>
              <a:rPr lang="en-US" dirty="0" smtClean="0">
                <a:solidFill>
                  <a:schemeClr val="tx1"/>
                </a:solidFill>
              </a:rPr>
              <a:t>45.6 </a:t>
            </a:r>
            <a:r>
              <a:rPr lang="en-US" dirty="0">
                <a:solidFill>
                  <a:schemeClr val="tx1"/>
                </a:solidFill>
              </a:rPr>
              <a:t>kJ</a:t>
            </a:r>
          </a:p>
        </p:txBody>
      </p:sp>
      <p:sp>
        <p:nvSpPr>
          <p:cNvPr id="298002" name="Rectangle 18"/>
          <p:cNvSpPr>
            <a:spLocks noChangeArrowheads="1"/>
          </p:cNvSpPr>
          <p:nvPr/>
        </p:nvSpPr>
        <p:spPr bwMode="auto">
          <a:xfrm>
            <a:off x="1644650" y="5330825"/>
            <a:ext cx="1895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34,000 </a:t>
            </a:r>
            <a:r>
              <a:rPr lang="en-US" dirty="0">
                <a:solidFill>
                  <a:schemeClr val="tx1"/>
                </a:solidFill>
              </a:rPr>
              <a:t>+ </a:t>
            </a:r>
          </a:p>
        </p:txBody>
      </p:sp>
      <p:sp>
        <p:nvSpPr>
          <p:cNvPr id="298003" name="Rectangle 19"/>
          <p:cNvSpPr>
            <a:spLocks noChangeArrowheads="1"/>
          </p:cNvSpPr>
          <p:nvPr/>
        </p:nvSpPr>
        <p:spPr bwMode="auto">
          <a:xfrm>
            <a:off x="3360738" y="5330825"/>
            <a:ext cx="4010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8.314 (298) (ln 0.00926)</a:t>
            </a:r>
          </a:p>
        </p:txBody>
      </p:sp>
      <p:sp>
        <p:nvSpPr>
          <p:cNvPr id="298004" name="Rectangle 20"/>
          <p:cNvSpPr>
            <a:spLocks noChangeArrowheads="1"/>
          </p:cNvSpPr>
          <p:nvPr/>
        </p:nvSpPr>
        <p:spPr bwMode="auto">
          <a:xfrm>
            <a:off x="1662113" y="4070350"/>
            <a:ext cx="1784350" cy="11366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3355975" y="2098209"/>
            <a:ext cx="454964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0   	      0		       </a:t>
            </a:r>
            <a:r>
              <a:rPr lang="en-US" dirty="0" smtClean="0">
                <a:solidFill>
                  <a:schemeClr val="tx1"/>
                </a:solidFill>
              </a:rPr>
              <a:t>   –17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8005" name="Rectangle 21"/>
          <p:cNvSpPr>
            <a:spLocks noChangeArrowheads="1"/>
          </p:cNvSpPr>
          <p:nvPr/>
        </p:nvSpPr>
        <p:spPr bwMode="auto">
          <a:xfrm>
            <a:off x="336550" y="1550988"/>
            <a:ext cx="2706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(non-standard pressures)</a:t>
            </a:r>
          </a:p>
        </p:txBody>
      </p:sp>
      <p:grpSp>
        <p:nvGrpSpPr>
          <p:cNvPr id="3090" name="Group 29"/>
          <p:cNvGrpSpPr>
            <a:grpSpLocks/>
          </p:cNvGrpSpPr>
          <p:nvPr/>
        </p:nvGrpSpPr>
        <p:grpSpPr bwMode="auto">
          <a:xfrm>
            <a:off x="349250" y="301625"/>
            <a:ext cx="8047038" cy="1704975"/>
            <a:chOff x="220" y="190"/>
            <a:chExt cx="5069" cy="1074"/>
          </a:xfrm>
        </p:grpSpPr>
        <p:sp>
          <p:nvSpPr>
            <p:cNvPr id="3091" name="Rectangle 5"/>
            <p:cNvSpPr>
              <a:spLocks noChangeArrowheads="1"/>
            </p:cNvSpPr>
            <p:nvPr/>
          </p:nvSpPr>
          <p:spPr bwMode="auto">
            <a:xfrm>
              <a:off x="220" y="190"/>
              <a:ext cx="5069" cy="71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Calculate </a:t>
              </a: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G at 298 K, given the following:</a:t>
              </a:r>
            </a:p>
            <a:p>
              <a:pPr algn="l"/>
              <a:endParaRPr lang="en-US" sz="1200"/>
            </a:p>
            <a:p>
              <a:pPr algn="l"/>
              <a:r>
                <a:rPr lang="en-US"/>
                <a:t>			N</a:t>
              </a:r>
              <a:r>
                <a:rPr lang="en-US" baseline="-25000"/>
                <a:t>2</a:t>
              </a:r>
              <a:r>
                <a:rPr lang="en-US"/>
                <a:t>(g)  +  3 H</a:t>
              </a:r>
              <a:r>
                <a:rPr lang="en-US" baseline="-25000"/>
                <a:t>2</a:t>
              </a:r>
              <a:r>
                <a:rPr lang="en-US"/>
                <a:t>(g)           2 NH</a:t>
              </a:r>
              <a:r>
                <a:rPr lang="en-US" baseline="-25000"/>
                <a:t>3</a:t>
              </a:r>
              <a:r>
                <a:rPr lang="en-US"/>
                <a:t>(g) </a:t>
              </a:r>
            </a:p>
          </p:txBody>
        </p:sp>
        <p:sp>
          <p:nvSpPr>
            <p:cNvPr id="3092" name="Rectangle 6"/>
            <p:cNvSpPr>
              <a:spLocks noChangeArrowheads="1"/>
            </p:cNvSpPr>
            <p:nvPr/>
          </p:nvSpPr>
          <p:spPr bwMode="auto">
            <a:xfrm>
              <a:off x="1953" y="937"/>
              <a:ext cx="329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1.0 atm   3.0 atm		0.50 atm</a:t>
              </a:r>
            </a:p>
          </p:txBody>
        </p:sp>
        <p:grpSp>
          <p:nvGrpSpPr>
            <p:cNvPr id="3093" name="Group 28"/>
            <p:cNvGrpSpPr>
              <a:grpSpLocks/>
            </p:cNvGrpSpPr>
            <p:nvPr/>
          </p:nvGrpSpPr>
          <p:grpSpPr bwMode="auto">
            <a:xfrm>
              <a:off x="3700" y="713"/>
              <a:ext cx="463" cy="77"/>
              <a:chOff x="3724" y="713"/>
              <a:chExt cx="463" cy="77"/>
            </a:xfrm>
          </p:grpSpPr>
          <p:sp>
            <p:nvSpPr>
              <p:cNvPr id="3094" name="Line 26"/>
              <p:cNvSpPr>
                <a:spLocks noChangeShapeType="1"/>
              </p:cNvSpPr>
              <p:nvPr/>
            </p:nvSpPr>
            <p:spPr bwMode="auto">
              <a:xfrm>
                <a:off x="3724" y="713"/>
                <a:ext cx="463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95" name="Line 27"/>
              <p:cNvSpPr>
                <a:spLocks noChangeShapeType="1"/>
              </p:cNvSpPr>
              <p:nvPr/>
            </p:nvSpPr>
            <p:spPr bwMode="auto">
              <a:xfrm>
                <a:off x="3724" y="790"/>
                <a:ext cx="463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triangle" w="lg" len="lg"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441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2979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9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98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9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9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980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9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 animBg="1"/>
      <p:bldP spid="297992" grpId="0"/>
      <p:bldP spid="297993" grpId="0"/>
      <p:bldP spid="297994" grpId="0"/>
      <p:bldP spid="297995" grpId="0"/>
      <p:bldP spid="297997" grpId="0" animBg="1"/>
      <p:bldP spid="297998" grpId="0"/>
      <p:bldP spid="297999" grpId="0"/>
      <p:bldP spid="298000" grpId="0"/>
      <p:bldP spid="298001" grpId="0"/>
      <p:bldP spid="298002" grpId="0"/>
      <p:bldP spid="298003" grpId="0"/>
      <p:bldP spid="298004" grpId="0" animBg="1"/>
      <p:bldP spid="297996" grpId="0"/>
      <p:bldP spid="2980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5668037" y="632751"/>
            <a:ext cx="2377440" cy="9175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181099" y="763565"/>
            <a:ext cx="2926080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37" name="Rectangle 29"/>
          <p:cNvSpPr>
            <a:spLocks noChangeArrowheads="1"/>
          </p:cNvSpPr>
          <p:nvPr/>
        </p:nvSpPr>
        <p:spPr bwMode="auto">
          <a:xfrm>
            <a:off x="5689600" y="4803775"/>
            <a:ext cx="200660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34" name="Rectangle 26"/>
          <p:cNvSpPr>
            <a:spLocks noChangeArrowheads="1"/>
          </p:cNvSpPr>
          <p:nvPr/>
        </p:nvSpPr>
        <p:spPr bwMode="auto">
          <a:xfrm>
            <a:off x="6291263" y="5461000"/>
            <a:ext cx="177165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10" name="Rectangle 2"/>
          <p:cNvSpPr>
            <a:spLocks noChangeArrowheads="1"/>
          </p:cNvSpPr>
          <p:nvPr/>
        </p:nvSpPr>
        <p:spPr bwMode="auto">
          <a:xfrm>
            <a:off x="1270000" y="868340"/>
            <a:ext cx="2743200" cy="544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17" name="Rectangle 9"/>
          <p:cNvSpPr>
            <a:spLocks noChangeArrowheads="1"/>
          </p:cNvSpPr>
          <p:nvPr/>
        </p:nvSpPr>
        <p:spPr bwMode="auto">
          <a:xfrm>
            <a:off x="5762647" y="727361"/>
            <a:ext cx="2194560" cy="7556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7" name="Rectangle 5"/>
          <p:cNvSpPr>
            <a:spLocks noChangeArrowheads="1"/>
          </p:cNvSpPr>
          <p:nvPr/>
        </p:nvSpPr>
        <p:spPr bwMode="auto">
          <a:xfrm>
            <a:off x="315913" y="90488"/>
            <a:ext cx="64008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equilibrium,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0 and Q = K, so.. </a:t>
            </a: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auto">
          <a:xfrm>
            <a:off x="1285258" y="881040"/>
            <a:ext cx="2810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–RT </a:t>
            </a:r>
            <a:r>
              <a:rPr lang="en-US" dirty="0" err="1">
                <a:solidFill>
                  <a:schemeClr val="tx1"/>
                </a:solidFill>
              </a:rPr>
              <a:t>ln</a:t>
            </a:r>
            <a:r>
              <a:rPr lang="en-US" dirty="0">
                <a:solidFill>
                  <a:schemeClr val="tx1"/>
                </a:solidFill>
              </a:rPr>
              <a:t> K</a:t>
            </a: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4486275" y="88104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aphicFrame>
        <p:nvGraphicFramePr>
          <p:cNvPr id="299016" name="Object 8"/>
          <p:cNvGraphicFramePr>
            <a:graphicFrameLocks noChangeAspect="1"/>
          </p:cNvGraphicFramePr>
          <p:nvPr/>
        </p:nvGraphicFramePr>
        <p:xfrm>
          <a:off x="5850804" y="709684"/>
          <a:ext cx="2118179" cy="68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863280" imgH="279360" progId="">
                  <p:embed/>
                </p:oleObj>
              </mc:Choice>
              <mc:Fallback>
                <p:oleObj name="Equation" r:id="rId3" imgW="863280" imgH="279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0804" y="709684"/>
                        <a:ext cx="2118179" cy="68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9018" name="Rectangle 10"/>
          <p:cNvSpPr>
            <a:spLocks noChangeArrowheads="1"/>
          </p:cNvSpPr>
          <p:nvPr/>
        </p:nvSpPr>
        <p:spPr bwMode="auto">
          <a:xfrm>
            <a:off x="341313" y="2149475"/>
            <a:ext cx="58181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 and K at 298 K for…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649663" y="2693988"/>
            <a:ext cx="5068887" cy="519112"/>
            <a:chOff x="1333" y="1646"/>
            <a:chExt cx="3193" cy="327"/>
          </a:xfrm>
        </p:grpSpPr>
        <p:sp>
          <p:nvSpPr>
            <p:cNvPr id="4125" name="Rectangle 11"/>
            <p:cNvSpPr>
              <a:spLocks noChangeArrowheads="1"/>
            </p:cNvSpPr>
            <p:nvPr/>
          </p:nvSpPr>
          <p:spPr bwMode="auto">
            <a:xfrm>
              <a:off x="1333" y="1646"/>
              <a:ext cx="319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(g)  +  Br</a:t>
              </a:r>
              <a:r>
                <a:rPr lang="en-US" baseline="-25000"/>
                <a:t>2</a:t>
              </a:r>
              <a:r>
                <a:rPr lang="en-US"/>
                <a:t>(g)           2 HBr(g) </a:t>
              </a:r>
            </a:p>
          </p:txBody>
        </p:sp>
        <p:sp>
          <p:nvSpPr>
            <p:cNvPr id="4126" name="Line 12"/>
            <p:cNvSpPr>
              <a:spLocks noChangeShapeType="1"/>
            </p:cNvSpPr>
            <p:nvPr/>
          </p:nvSpPr>
          <p:spPr bwMode="auto">
            <a:xfrm>
              <a:off x="2957" y="1798"/>
              <a:ext cx="49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27" name="Line 13"/>
            <p:cNvSpPr>
              <a:spLocks noChangeShapeType="1"/>
            </p:cNvSpPr>
            <p:nvPr/>
          </p:nvSpPr>
          <p:spPr bwMode="auto">
            <a:xfrm>
              <a:off x="2957" y="1875"/>
              <a:ext cx="49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9023" name="Rectangle 15"/>
          <p:cNvSpPr>
            <a:spLocks noChangeArrowheads="1"/>
          </p:cNvSpPr>
          <p:nvPr/>
        </p:nvSpPr>
        <p:spPr bwMode="auto">
          <a:xfrm>
            <a:off x="1147763" y="4152900"/>
            <a:ext cx="7518400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						</a:t>
            </a:r>
          </a:p>
        </p:txBody>
      </p:sp>
      <p:sp>
        <p:nvSpPr>
          <p:cNvPr id="299024" name="Rectangle 16"/>
          <p:cNvSpPr>
            <a:spLocks noChangeArrowheads="1"/>
          </p:cNvSpPr>
          <p:nvPr/>
        </p:nvSpPr>
        <p:spPr bwMode="auto">
          <a:xfrm>
            <a:off x="3713163" y="4162425"/>
            <a:ext cx="47069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  0   	      3.14	       –53.22</a:t>
            </a:r>
          </a:p>
        </p:txBody>
      </p:sp>
      <p:sp>
        <p:nvSpPr>
          <p:cNvPr id="299025" name="Rectangle 17"/>
          <p:cNvSpPr>
            <a:spLocks noChangeArrowheads="1"/>
          </p:cNvSpPr>
          <p:nvPr/>
        </p:nvSpPr>
        <p:spPr bwMode="auto">
          <a:xfrm>
            <a:off x="1293813" y="4819650"/>
            <a:ext cx="1119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9026" name="Rectangle 18"/>
          <p:cNvSpPr>
            <a:spLocks noChangeArrowheads="1"/>
          </p:cNvSpPr>
          <p:nvPr/>
        </p:nvSpPr>
        <p:spPr bwMode="auto">
          <a:xfrm>
            <a:off x="2376488" y="4819650"/>
            <a:ext cx="280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2(–53.22) – 3.14</a:t>
            </a:r>
          </a:p>
        </p:txBody>
      </p:sp>
      <p:sp>
        <p:nvSpPr>
          <p:cNvPr id="299027" name="Rectangle 19"/>
          <p:cNvSpPr>
            <a:spLocks noChangeArrowheads="1"/>
          </p:cNvSpPr>
          <p:nvPr/>
        </p:nvSpPr>
        <p:spPr bwMode="auto">
          <a:xfrm>
            <a:off x="5126038" y="4819650"/>
            <a:ext cx="2528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–109.58 kJ</a:t>
            </a:r>
          </a:p>
        </p:txBody>
      </p:sp>
      <p:graphicFrame>
        <p:nvGraphicFramePr>
          <p:cNvPr id="299029" name="Object 21"/>
          <p:cNvGraphicFramePr>
            <a:graphicFrameLocks noChangeAspect="1"/>
          </p:cNvGraphicFramePr>
          <p:nvPr/>
        </p:nvGraphicFramePr>
        <p:xfrm>
          <a:off x="1104900" y="5337175"/>
          <a:ext cx="17430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1688760" imgH="558720" progId="Equation.3">
                  <p:embed/>
                </p:oleObj>
              </mc:Choice>
              <mc:Fallback>
                <p:oleObj name="Equation" r:id="rId5" imgW="1688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5337175"/>
                        <a:ext cx="174307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9030" name="Object 22"/>
          <p:cNvGraphicFramePr>
            <a:graphicFrameLocks noChangeAspect="1"/>
          </p:cNvGraphicFramePr>
          <p:nvPr/>
        </p:nvGraphicFramePr>
        <p:xfrm>
          <a:off x="2943225" y="5326063"/>
          <a:ext cx="26876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7" imgW="2603160" imgH="571320" progId="Equation.3">
                  <p:embed/>
                </p:oleObj>
              </mc:Choice>
              <mc:Fallback>
                <p:oleObj name="Equation" r:id="rId7" imgW="26031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5326063"/>
                        <a:ext cx="2687638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9031" name="Rectangle 23"/>
          <p:cNvSpPr>
            <a:spLocks noChangeArrowheads="1"/>
          </p:cNvSpPr>
          <p:nvPr/>
        </p:nvSpPr>
        <p:spPr bwMode="auto">
          <a:xfrm>
            <a:off x="5802313" y="5472113"/>
            <a:ext cx="2224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1.6 x 10</a:t>
            </a:r>
            <a:r>
              <a:rPr lang="en-US" baseline="3000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99038" name="Rectangle 30"/>
          <p:cNvSpPr>
            <a:spLocks noChangeArrowheads="1"/>
          </p:cNvSpPr>
          <p:nvPr/>
        </p:nvSpPr>
        <p:spPr bwMode="auto">
          <a:xfrm>
            <a:off x="534988" y="1573213"/>
            <a:ext cx="807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For gas-phase rxns, the K is K</a:t>
            </a:r>
            <a:r>
              <a:rPr lang="en-US" b="1" baseline="-25000">
                <a:solidFill>
                  <a:schemeClr val="tx1"/>
                </a:solidFill>
                <a:latin typeface="Arial Narrow" pitchFamily="34" charset="0"/>
              </a:rPr>
              <a:t>p</a:t>
            </a:r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; for rxns. in soln, it is K</a:t>
            </a:r>
            <a:r>
              <a:rPr lang="en-US" b="1" baseline="-25000">
                <a:solidFill>
                  <a:schemeClr val="tx1"/>
                </a:solidFill>
                <a:latin typeface="Arial Narrow" pitchFamily="34" charset="0"/>
              </a:rPr>
              <a:t>c</a:t>
            </a:r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379413" y="2725738"/>
            <a:ext cx="3001962" cy="13858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Assume all gases</a:t>
            </a:r>
          </a:p>
          <a:p>
            <a:pPr algn="l"/>
            <a:r>
              <a:rPr lang="en-US"/>
              <a:t>are at 1.00 atm of</a:t>
            </a:r>
          </a:p>
          <a:p>
            <a:pPr algn="l"/>
            <a:r>
              <a:rPr lang="en-US"/>
              <a:t>pressure.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357188" y="6184900"/>
            <a:ext cx="84788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Rxn. is spont. as written; eq. lies to the right; P are favored.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889625" y="6210300"/>
            <a:ext cx="1077913" cy="576263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930650" y="6189663"/>
            <a:ext cx="2805113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425575" y="6186488"/>
            <a:ext cx="7321550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983413" y="6189663"/>
            <a:ext cx="1766887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9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70" decel="1000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decel="100000"/>
                                        <p:tgtEl>
                                          <p:spTgt spid="2990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29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29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9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99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29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29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9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299037" grpId="0" animBg="1"/>
      <p:bldP spid="299034" grpId="0" animBg="1"/>
      <p:bldP spid="299010" grpId="0" animBg="1"/>
      <p:bldP spid="299017" grpId="0" animBg="1"/>
      <p:bldP spid="299014" grpId="0"/>
      <p:bldP spid="299015" grpId="0"/>
      <p:bldP spid="299018" grpId="0"/>
      <p:bldP spid="299023" grpId="0" animBg="1"/>
      <p:bldP spid="299024" grpId="0"/>
      <p:bldP spid="299025" grpId="0"/>
      <p:bldP spid="299026" grpId="0"/>
      <p:bldP spid="299027" grpId="0"/>
      <p:bldP spid="299031" grpId="0"/>
      <p:bldP spid="299038" grpId="0"/>
      <p:bldP spid="27" grpId="0"/>
      <p:bldP spid="28" grpId="0"/>
      <p:bldP spid="29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4763" y="379413"/>
            <a:ext cx="8866187" cy="9540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eaLnBrk="0" hangingPunct="0"/>
            <a:r>
              <a:rPr lang="en-US" b="1" i="1">
                <a:ea typeface="Times New Roman" pitchFamily="18" charset="0"/>
                <a:cs typeface="Arial" charset="0"/>
              </a:rPr>
              <a:t>What if we are relating/trying-to-find </a:t>
            </a:r>
            <a:r>
              <a:rPr lang="en-US" b="1" i="1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="1" i="1">
                <a:ea typeface="Times New Roman" pitchFamily="18" charset="0"/>
                <a:cs typeface="Arial" charset="0"/>
              </a:rPr>
              <a:t>G and/or K,</a:t>
            </a:r>
          </a:p>
          <a:p>
            <a:pPr indent="274638" eaLnBrk="0" hangingPunct="0"/>
            <a:r>
              <a:rPr lang="en-US" b="1" i="1">
                <a:ea typeface="Times New Roman" pitchFamily="18" charset="0"/>
                <a:cs typeface="Arial" charset="0"/>
              </a:rPr>
              <a:t>but NOT at standard conditions?</a:t>
            </a:r>
            <a:r>
              <a:rPr lang="en-US">
                <a:ea typeface="Times New Roman" pitchFamily="18" charset="0"/>
                <a:cs typeface="Arial" charset="0"/>
              </a:rPr>
              <a:t>	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211138" y="3490913"/>
            <a:ext cx="8147050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K, given rxn eq and nonstandard T:</a:t>
            </a: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812800" y="4075113"/>
            <a:ext cx="78406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1.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tabulated values to calc.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H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o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and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S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o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,</a:t>
            </a:r>
          </a:p>
          <a:p>
            <a:pPr indent="274638" algn="l" eaLnBrk="0" hangingPunct="0"/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	which are “good” for all temps. 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798513" y="4978400"/>
            <a:ext cx="8148637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2.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S and answers above to</a:t>
            </a:r>
          </a:p>
          <a:p>
            <a:pPr indent="274638" algn="l" eaLnBrk="0" hangingPunct="0"/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	approx.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at desired temp.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796925" y="5929313"/>
            <a:ext cx="8020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3.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K = e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–</a:t>
            </a:r>
            <a:r>
              <a:rPr lang="en-US" baseline="30000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G/RT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to approx. K at desired temp.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03200" y="1331913"/>
            <a:ext cx="7645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K, given </a:t>
            </a:r>
            <a:r>
              <a:rPr lang="en-US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ea typeface="Times New Roman" pitchFamily="18" charset="0"/>
                <a:cs typeface="Arial" charset="0"/>
              </a:rPr>
              <a:t>G and nonstandard T:</a:t>
            </a:r>
          </a:p>
          <a:p>
            <a:pPr indent="274638" algn="l" eaLnBrk="0" hangingPunct="0"/>
            <a:endParaRPr lang="en-US" sz="800">
              <a:ea typeface="Times New Roman" pitchFamily="18" charset="0"/>
              <a:cs typeface="Arial" charset="0"/>
            </a:endParaRPr>
          </a:p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			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K = e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–</a:t>
            </a:r>
            <a:r>
              <a:rPr lang="en-US" baseline="30000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G/RT</a:t>
            </a:r>
            <a:r>
              <a:rPr lang="en-US">
                <a:ea typeface="Times New Roman" pitchFamily="18" charset="0"/>
                <a:cs typeface="Arial" charset="0"/>
              </a:rPr>
              <a:t>	</a:t>
            </a:r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187325" y="2397125"/>
            <a:ext cx="764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</a:t>
            </a:r>
            <a:r>
              <a:rPr lang="en-US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ea typeface="Times New Roman" pitchFamily="18" charset="0"/>
                <a:cs typeface="Arial" charset="0"/>
              </a:rPr>
              <a:t>G, given K and nonstandard T:</a:t>
            </a:r>
          </a:p>
          <a:p>
            <a:pPr indent="274638" algn="l" eaLnBrk="0" hangingPunct="0"/>
            <a:endParaRPr lang="en-US" sz="800">
              <a:ea typeface="Times New Roman" pitchFamily="18" charset="0"/>
              <a:cs typeface="Arial" charset="0"/>
            </a:endParaRPr>
          </a:p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		     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= –RT ln K</a:t>
            </a:r>
          </a:p>
        </p:txBody>
      </p:sp>
    </p:spTree>
    <p:extLst>
      <p:ext uri="{BB962C8B-B14F-4D97-AF65-F5344CB8AC3E}">
        <p14:creationId xmlns:p14="http://schemas.microsoft.com/office/powerpoint/2010/main" val="160221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1" grpId="0"/>
      <p:bldP spid="29702" grpId="0"/>
      <p:bldP spid="29703" grpId="0"/>
      <p:bldP spid="297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/>
          <p:cNvSpPr>
            <a:spLocks noChangeArrowheads="1"/>
          </p:cNvSpPr>
          <p:nvPr/>
        </p:nvSpPr>
        <p:spPr bwMode="auto">
          <a:xfrm>
            <a:off x="335249" y="277813"/>
            <a:ext cx="408463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ea typeface="Times New Roman" pitchFamily="18" charset="0"/>
                <a:cs typeface="Arial" charset="0"/>
              </a:rPr>
              <a:t>For the Haber process…</a:t>
            </a:r>
          </a:p>
        </p:txBody>
      </p:sp>
      <p:grpSp>
        <p:nvGrpSpPr>
          <p:cNvPr id="21507" name="Group 14"/>
          <p:cNvGrpSpPr>
            <a:grpSpLocks/>
          </p:cNvGrpSpPr>
          <p:nvPr/>
        </p:nvGrpSpPr>
        <p:grpSpPr bwMode="auto">
          <a:xfrm>
            <a:off x="1795463" y="950913"/>
            <a:ext cx="5402262" cy="519112"/>
            <a:chOff x="1131" y="571"/>
            <a:chExt cx="3403" cy="327"/>
          </a:xfrm>
        </p:grpSpPr>
        <p:sp>
          <p:nvSpPr>
            <p:cNvPr id="21527" name="Rectangle 11"/>
            <p:cNvSpPr>
              <a:spLocks noChangeArrowheads="1"/>
            </p:cNvSpPr>
            <p:nvPr/>
          </p:nvSpPr>
          <p:spPr bwMode="auto">
            <a:xfrm>
              <a:off x="1131" y="571"/>
              <a:ext cx="340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N</a:t>
              </a:r>
              <a:r>
                <a:rPr lang="en-US" baseline="-25000"/>
                <a:t>2</a:t>
              </a:r>
              <a:r>
                <a:rPr lang="en-US"/>
                <a:t>(g)  +  3 H</a:t>
              </a:r>
              <a:r>
                <a:rPr lang="en-US" baseline="-25000"/>
                <a:t>2</a:t>
              </a:r>
              <a:r>
                <a:rPr lang="en-US"/>
                <a:t>(g)             2</a:t>
              </a:r>
              <a:r>
                <a:rPr lang="en-US">
                  <a:sym typeface="Wingdings" pitchFamily="2" charset="2"/>
                </a:rPr>
                <a:t> NH</a:t>
              </a:r>
              <a:r>
                <a:rPr lang="en-US" baseline="-25000">
                  <a:sym typeface="Wingdings" pitchFamily="2" charset="2"/>
                </a:rPr>
                <a:t>3</a:t>
              </a:r>
              <a:r>
                <a:rPr lang="en-US">
                  <a:sym typeface="Wingdings" pitchFamily="2" charset="2"/>
                </a:rPr>
                <a:t>(g)</a:t>
              </a:r>
            </a:p>
          </p:txBody>
        </p:sp>
        <p:sp>
          <p:nvSpPr>
            <p:cNvPr id="21528" name="Line 12"/>
            <p:cNvSpPr>
              <a:spLocks noChangeShapeType="1"/>
            </p:cNvSpPr>
            <p:nvPr/>
          </p:nvSpPr>
          <p:spPr bwMode="auto">
            <a:xfrm>
              <a:off x="2866" y="709"/>
              <a:ext cx="65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29" name="Line 13"/>
            <p:cNvSpPr>
              <a:spLocks noChangeShapeType="1"/>
            </p:cNvSpPr>
            <p:nvPr/>
          </p:nvSpPr>
          <p:spPr bwMode="auto">
            <a:xfrm>
              <a:off x="2866" y="801"/>
              <a:ext cx="65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812925" y="2624138"/>
            <a:ext cx="2332038" cy="793750"/>
            <a:chOff x="1142" y="1653"/>
            <a:chExt cx="1469" cy="500"/>
          </a:xfrm>
        </p:grpSpPr>
        <p:sp>
          <p:nvSpPr>
            <p:cNvPr id="21525" name="Text Box 23"/>
            <p:cNvSpPr txBox="1">
              <a:spLocks noChangeArrowheads="1"/>
            </p:cNvSpPr>
            <p:nvPr/>
          </p:nvSpPr>
          <p:spPr bwMode="auto">
            <a:xfrm rot="1480909">
              <a:off x="1142" y="1653"/>
              <a:ext cx="1469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spontaneous</a:t>
              </a:r>
            </a:p>
          </p:txBody>
        </p:sp>
        <p:sp>
          <p:nvSpPr>
            <p:cNvPr id="21526" name="Line 17"/>
            <p:cNvSpPr>
              <a:spLocks noChangeShapeType="1"/>
            </p:cNvSpPr>
            <p:nvPr/>
          </p:nvSpPr>
          <p:spPr bwMode="auto">
            <a:xfrm>
              <a:off x="1247" y="1752"/>
              <a:ext cx="934" cy="4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014913" y="2936875"/>
            <a:ext cx="2330450" cy="692150"/>
            <a:chOff x="3159" y="1850"/>
            <a:chExt cx="1468" cy="436"/>
          </a:xfrm>
        </p:grpSpPr>
        <p:sp>
          <p:nvSpPr>
            <p:cNvPr id="21523" name="Text Box 24"/>
            <p:cNvSpPr txBox="1">
              <a:spLocks noChangeArrowheads="1"/>
            </p:cNvSpPr>
            <p:nvPr/>
          </p:nvSpPr>
          <p:spPr bwMode="auto">
            <a:xfrm rot="-1100264">
              <a:off x="3159" y="1850"/>
              <a:ext cx="1468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spontaneous</a:t>
              </a:r>
            </a:p>
          </p:txBody>
        </p:sp>
        <p:sp>
          <p:nvSpPr>
            <p:cNvPr id="21524" name="Line 18"/>
            <p:cNvSpPr>
              <a:spLocks noChangeShapeType="1"/>
            </p:cNvSpPr>
            <p:nvPr/>
          </p:nvSpPr>
          <p:spPr bwMode="auto">
            <a:xfrm flipH="1">
              <a:off x="3650" y="2019"/>
              <a:ext cx="801" cy="2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0835" name="Freeform 19"/>
          <p:cNvSpPr>
            <a:spLocks/>
          </p:cNvSpPr>
          <p:nvPr/>
        </p:nvSpPr>
        <p:spPr bwMode="auto">
          <a:xfrm>
            <a:off x="5029200" y="3859213"/>
            <a:ext cx="9525" cy="1250950"/>
          </a:xfrm>
          <a:custGeom>
            <a:avLst/>
            <a:gdLst>
              <a:gd name="T0" fmla="*/ 0 w 6"/>
              <a:gd name="T1" fmla="*/ 0 h 788"/>
              <a:gd name="T2" fmla="*/ 2147483647 w 6"/>
              <a:gd name="T3" fmla="*/ 2147483647 h 788"/>
              <a:gd name="T4" fmla="*/ 0 60000 65536"/>
              <a:gd name="T5" fmla="*/ 0 60000 65536"/>
              <a:gd name="T6" fmla="*/ 0 w 6"/>
              <a:gd name="T7" fmla="*/ 0 h 788"/>
              <a:gd name="T8" fmla="*/ 6 w 6"/>
              <a:gd name="T9" fmla="*/ 788 h 7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" h="788">
                <a:moveTo>
                  <a:pt x="0" y="0"/>
                </a:moveTo>
                <a:lnTo>
                  <a:pt x="6" y="788"/>
                </a:lnTo>
              </a:path>
            </a:pathLst>
          </a:custGeom>
          <a:noFill/>
          <a:ln w="3175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919163" y="1933575"/>
            <a:ext cx="7207250" cy="4238625"/>
            <a:chOff x="579" y="1218"/>
            <a:chExt cx="4540" cy="2670"/>
          </a:xfrm>
        </p:grpSpPr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1113" y="1218"/>
              <a:ext cx="3472" cy="200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6"/>
            <p:cNvSpPr>
              <a:spLocks/>
            </p:cNvSpPr>
            <p:nvPr/>
          </p:nvSpPr>
          <p:spPr bwMode="auto">
            <a:xfrm>
              <a:off x="1113" y="1886"/>
              <a:ext cx="3472" cy="548"/>
            </a:xfrm>
            <a:custGeom>
              <a:avLst/>
              <a:gdLst>
                <a:gd name="T0" fmla="*/ 0 w 4680"/>
                <a:gd name="T1" fmla="*/ 0 h 739"/>
                <a:gd name="T2" fmla="*/ 240 w 4680"/>
                <a:gd name="T3" fmla="*/ 90 h 739"/>
                <a:gd name="T4" fmla="*/ 420 w 4680"/>
                <a:gd name="T5" fmla="*/ 120 h 739"/>
                <a:gd name="T6" fmla="*/ 600 w 4680"/>
                <a:gd name="T7" fmla="*/ 110 h 739"/>
                <a:gd name="T8" fmla="*/ 780 w 4680"/>
                <a:gd name="T9" fmla="*/ 60 h 7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80"/>
                <a:gd name="T16" fmla="*/ 0 h 739"/>
                <a:gd name="T17" fmla="*/ 4680 w 4680"/>
                <a:gd name="T18" fmla="*/ 739 h 7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80" h="739">
                  <a:moveTo>
                    <a:pt x="0" y="0"/>
                  </a:moveTo>
                  <a:cubicBezTo>
                    <a:pt x="510" y="210"/>
                    <a:pt x="1020" y="420"/>
                    <a:pt x="1440" y="540"/>
                  </a:cubicBezTo>
                  <a:cubicBezTo>
                    <a:pt x="1860" y="660"/>
                    <a:pt x="2160" y="701"/>
                    <a:pt x="2520" y="720"/>
                  </a:cubicBezTo>
                  <a:cubicBezTo>
                    <a:pt x="2880" y="739"/>
                    <a:pt x="3243" y="717"/>
                    <a:pt x="3603" y="657"/>
                  </a:cubicBezTo>
                  <a:cubicBezTo>
                    <a:pt x="3963" y="597"/>
                    <a:pt x="4456" y="422"/>
                    <a:pt x="4680" y="360"/>
                  </a:cubicBezTo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Text Box 20"/>
            <p:cNvSpPr txBox="1">
              <a:spLocks noChangeArrowheads="1"/>
            </p:cNvSpPr>
            <p:nvPr/>
          </p:nvSpPr>
          <p:spPr bwMode="auto">
            <a:xfrm>
              <a:off x="579" y="3221"/>
              <a:ext cx="1068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pure</a:t>
              </a:r>
            </a:p>
            <a:p>
              <a:r>
                <a:rPr lang="en-US"/>
                <a:t>N</a:t>
              </a:r>
              <a:r>
                <a:rPr lang="en-US" baseline="-25000"/>
                <a:t>2</a:t>
              </a:r>
              <a:r>
                <a:rPr lang="en-US"/>
                <a:t> + H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1522" name="Text Box 21"/>
            <p:cNvSpPr txBox="1">
              <a:spLocks noChangeArrowheads="1"/>
            </p:cNvSpPr>
            <p:nvPr/>
          </p:nvSpPr>
          <p:spPr bwMode="auto">
            <a:xfrm>
              <a:off x="4051" y="3221"/>
              <a:ext cx="1068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pure</a:t>
              </a:r>
            </a:p>
            <a:p>
              <a:r>
                <a:rPr lang="en-US"/>
                <a:t>NH</a:t>
              </a:r>
              <a:r>
                <a:rPr lang="en-US" baseline="-25000"/>
                <a:t>3</a:t>
              </a:r>
              <a:endParaRPr lang="en-US"/>
            </a:p>
          </p:txBody>
        </p:sp>
      </p:grpSp>
      <p:sp>
        <p:nvSpPr>
          <p:cNvPr id="290838" name="Text Box 22"/>
          <p:cNvSpPr txBox="1">
            <a:spLocks noChangeArrowheads="1"/>
          </p:cNvSpPr>
          <p:nvPr/>
        </p:nvSpPr>
        <p:spPr bwMode="auto">
          <a:xfrm>
            <a:off x="3606800" y="5113338"/>
            <a:ext cx="29686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equilibrium mixture</a:t>
            </a:r>
          </a:p>
          <a:p>
            <a:r>
              <a:rPr lang="en-US">
                <a:solidFill>
                  <a:schemeClr val="tx1"/>
                </a:solidFill>
              </a:rPr>
              <a:t>(Q = K,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0)</a:t>
            </a:r>
          </a:p>
        </p:txBody>
      </p:sp>
      <p:sp>
        <p:nvSpPr>
          <p:cNvPr id="290841" name="Text Box 25"/>
          <p:cNvSpPr txBox="1">
            <a:spLocks noChangeArrowheads="1"/>
          </p:cNvSpPr>
          <p:nvPr/>
        </p:nvSpPr>
        <p:spPr bwMode="auto">
          <a:xfrm>
            <a:off x="2473325" y="4008438"/>
            <a:ext cx="16256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Q &lt; K</a:t>
            </a:r>
          </a:p>
          <a:p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&lt; 0</a:t>
            </a:r>
          </a:p>
        </p:txBody>
      </p:sp>
      <p:sp>
        <p:nvSpPr>
          <p:cNvPr id="290842" name="Text Box 26"/>
          <p:cNvSpPr txBox="1">
            <a:spLocks noChangeArrowheads="1"/>
          </p:cNvSpPr>
          <p:nvPr/>
        </p:nvSpPr>
        <p:spPr bwMode="auto">
          <a:xfrm>
            <a:off x="5370513" y="4008438"/>
            <a:ext cx="16256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Q &gt; K</a:t>
            </a:r>
          </a:p>
          <a:p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&gt; 0</a:t>
            </a:r>
          </a:p>
        </p:txBody>
      </p:sp>
      <p:sp>
        <p:nvSpPr>
          <p:cNvPr id="290848" name="Rectangle 32"/>
          <p:cNvSpPr>
            <a:spLocks noChangeArrowheads="1"/>
          </p:cNvSpPr>
          <p:nvPr/>
        </p:nvSpPr>
        <p:spPr bwMode="auto">
          <a:xfrm>
            <a:off x="2486025" y="4483100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49" name="Rectangle 33"/>
          <p:cNvSpPr>
            <a:spLocks noChangeArrowheads="1"/>
          </p:cNvSpPr>
          <p:nvPr/>
        </p:nvSpPr>
        <p:spPr bwMode="auto">
          <a:xfrm>
            <a:off x="5318125" y="4483100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50" name="Rectangle 34"/>
          <p:cNvSpPr>
            <a:spLocks noChangeArrowheads="1"/>
          </p:cNvSpPr>
          <p:nvPr/>
        </p:nvSpPr>
        <p:spPr bwMode="auto">
          <a:xfrm>
            <a:off x="3433763" y="5989638"/>
            <a:ext cx="1617662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51" name="Rectangle 35"/>
          <p:cNvSpPr>
            <a:spLocks noChangeArrowheads="1"/>
          </p:cNvSpPr>
          <p:nvPr/>
        </p:nvSpPr>
        <p:spPr bwMode="auto">
          <a:xfrm>
            <a:off x="4918075" y="5989638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90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9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90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90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90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35" grpId="0" animBg="1"/>
      <p:bldP spid="290838" grpId="0"/>
      <p:bldP spid="290841" grpId="0"/>
      <p:bldP spid="290842" grpId="0"/>
      <p:bldP spid="290848" grpId="0" animBg="1"/>
      <p:bldP spid="290849" grpId="0" animBg="1"/>
      <p:bldP spid="290850" grpId="0" animBg="1"/>
      <p:bldP spid="2908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68313" y="3652838"/>
            <a:ext cx="4141787" cy="8270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189038" y="158750"/>
            <a:ext cx="6721475" cy="519113"/>
            <a:chOff x="749" y="100"/>
            <a:chExt cx="4234" cy="327"/>
          </a:xfrm>
        </p:grpSpPr>
        <p:sp>
          <p:nvSpPr>
            <p:cNvPr id="22542" name="Rectangle 5"/>
            <p:cNvSpPr>
              <a:spLocks noChangeArrowheads="1"/>
            </p:cNvSpPr>
            <p:nvPr/>
          </p:nvSpPr>
          <p:spPr bwMode="auto">
            <a:xfrm>
              <a:off x="749" y="100"/>
              <a:ext cx="423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standard free energies of formation, </a:t>
              </a: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G</a:t>
              </a:r>
              <a:r>
                <a:rPr lang="en-US" baseline="-25000"/>
                <a:t>f</a:t>
              </a:r>
              <a:r>
                <a:rPr lang="en-US" baseline="30000"/>
                <a:t>o</a:t>
              </a:r>
              <a:r>
                <a:rPr lang="en-US"/>
                <a:t> </a:t>
              </a:r>
            </a:p>
          </p:txBody>
        </p:sp>
        <p:sp>
          <p:nvSpPr>
            <p:cNvPr id="22543" name="Line 6"/>
            <p:cNvSpPr>
              <a:spLocks noChangeShapeType="1"/>
            </p:cNvSpPr>
            <p:nvPr/>
          </p:nvSpPr>
          <p:spPr bwMode="auto">
            <a:xfrm>
              <a:off x="773" y="401"/>
              <a:ext cx="410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485775" y="849313"/>
            <a:ext cx="810736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are tabulated for pure solids, pure liquids, gases</a:t>
            </a:r>
          </a:p>
          <a:p>
            <a:pPr algn="l"/>
            <a:r>
              <a:rPr lang="en-US"/>
              <a:t>   at ~1 atm pressure, and 1 M solutions</a:t>
            </a:r>
          </a:p>
        </p:txBody>
      </p:sp>
      <p:sp>
        <p:nvSpPr>
          <p:cNvPr id="291849" name="Rectangle 9"/>
          <p:cNvSpPr>
            <a:spLocks noChangeArrowheads="1"/>
          </p:cNvSpPr>
          <p:nvPr/>
        </p:nvSpPr>
        <p:spPr bwMode="auto">
          <a:xfrm>
            <a:off x="519113" y="1876425"/>
            <a:ext cx="66579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For elements in their standard states…</a:t>
            </a:r>
          </a:p>
        </p:txBody>
      </p:sp>
      <p:sp>
        <p:nvSpPr>
          <p:cNvPr id="291850" name="Rectangle 10"/>
          <p:cNvSpPr>
            <a:spLocks noChangeArrowheads="1"/>
          </p:cNvSpPr>
          <p:nvPr/>
        </p:nvSpPr>
        <p:spPr bwMode="auto">
          <a:xfrm>
            <a:off x="7054850" y="1876425"/>
            <a:ext cx="14827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0</a:t>
            </a:r>
          </a:p>
        </p:txBody>
      </p:sp>
      <p:sp>
        <p:nvSpPr>
          <p:cNvPr id="291851" name="Rectangle 11"/>
          <p:cNvSpPr>
            <a:spLocks noChangeArrowheads="1"/>
          </p:cNvSpPr>
          <p:nvPr/>
        </p:nvSpPr>
        <p:spPr bwMode="auto">
          <a:xfrm>
            <a:off x="504825" y="2478088"/>
            <a:ext cx="80883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For a reaction, the standard free-energy change</a:t>
            </a:r>
          </a:p>
          <a:p>
            <a:pPr algn="l"/>
            <a:r>
              <a:rPr lang="en-US"/>
              <a:t>    is found by… </a:t>
            </a:r>
          </a:p>
        </p:txBody>
      </p:sp>
      <p:sp>
        <p:nvSpPr>
          <p:cNvPr id="291852" name="Rectangle 12"/>
          <p:cNvSpPr>
            <a:spLocks noChangeArrowheads="1"/>
          </p:cNvSpPr>
          <p:nvPr/>
        </p:nvSpPr>
        <p:spPr bwMode="auto">
          <a:xfrm>
            <a:off x="555625" y="3736975"/>
            <a:ext cx="3968750" cy="644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1853" name="Rectangle 13"/>
          <p:cNvSpPr>
            <a:spLocks noChangeArrowheads="1"/>
          </p:cNvSpPr>
          <p:nvPr/>
        </p:nvSpPr>
        <p:spPr bwMode="auto">
          <a:xfrm>
            <a:off x="615950" y="3792538"/>
            <a:ext cx="38211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nG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–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mG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91854" name="Rectangle 14"/>
          <p:cNvSpPr>
            <a:spLocks noChangeArrowheads="1"/>
          </p:cNvSpPr>
          <p:nvPr/>
        </p:nvSpPr>
        <p:spPr bwMode="auto">
          <a:xfrm>
            <a:off x="539750" y="4654550"/>
            <a:ext cx="41259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says WHICH WAY a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reaction will proceed, but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it says NOTHING about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the reaction rate.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413724" y="3157941"/>
            <a:ext cx="3000880" cy="3470677"/>
            <a:chOff x="5413724" y="3157941"/>
            <a:chExt cx="3000880" cy="3470677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95580" y="3157941"/>
              <a:ext cx="2565779" cy="1287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5" descr="http://blog.cleveland.com/nationworld_impact/2009/09/large_cheetah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3724" y="4449170"/>
              <a:ext cx="3000880" cy="217944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918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918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1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29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5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1848" grpId="0"/>
      <p:bldP spid="291849" grpId="0"/>
      <p:bldP spid="291850" grpId="0"/>
      <p:bldP spid="291851" grpId="0"/>
      <p:bldP spid="291852" grpId="0" animBg="1"/>
      <p:bldP spid="291853" grpId="0"/>
      <p:bldP spid="2918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1636713" y="5140325"/>
            <a:ext cx="1747837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635000" y="246063"/>
            <a:ext cx="78105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the standard free-energy change for…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013075" y="906463"/>
            <a:ext cx="47244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PCl</a:t>
            </a:r>
            <a:r>
              <a:rPr lang="en-US" baseline="-25000"/>
              <a:t>3</a:t>
            </a:r>
            <a:r>
              <a:rPr lang="en-US"/>
              <a:t>(g)  +  Cl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PCl</a:t>
            </a:r>
            <a:r>
              <a:rPr lang="en-US" baseline="-25000">
                <a:sym typeface="Wingdings" pitchFamily="2" charset="2"/>
              </a:rPr>
              <a:t>5</a:t>
            </a:r>
            <a:r>
              <a:rPr lang="en-US">
                <a:sym typeface="Wingdings" pitchFamily="2" charset="2"/>
              </a:rPr>
              <a:t>(g)</a:t>
            </a:r>
          </a:p>
        </p:txBody>
      </p: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2962275" y="1609725"/>
            <a:ext cx="12747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–286.3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5024438" y="1609725"/>
            <a:ext cx="3825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6265863" y="1609725"/>
            <a:ext cx="12747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–324.6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19088" y="1895475"/>
            <a:ext cx="2701925" cy="1430338"/>
            <a:chOff x="201" y="1194"/>
            <a:chExt cx="1702" cy="901"/>
          </a:xfrm>
        </p:grpSpPr>
        <p:sp>
          <p:nvSpPr>
            <p:cNvPr id="23578" name="Rectangle 12"/>
            <p:cNvSpPr>
              <a:spLocks noChangeArrowheads="1"/>
            </p:cNvSpPr>
            <p:nvPr/>
          </p:nvSpPr>
          <p:spPr bwMode="auto">
            <a:xfrm>
              <a:off x="201" y="1499"/>
              <a:ext cx="1702" cy="5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tabulated </a:t>
              </a:r>
              <a:r>
                <a:rPr lang="en-US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bg1"/>
                  </a:solidFill>
                </a:rPr>
                <a:t>G</a:t>
              </a:r>
              <a:r>
                <a:rPr lang="en-US" baseline="-25000">
                  <a:solidFill>
                    <a:schemeClr val="bg1"/>
                  </a:solidFill>
                </a:rPr>
                <a:t>f</a:t>
              </a:r>
              <a:r>
                <a:rPr lang="en-US" baseline="30000">
                  <a:solidFill>
                    <a:schemeClr val="bg1"/>
                  </a:solidFill>
                </a:rPr>
                <a:t>o</a:t>
              </a:r>
              <a:r>
                <a:rPr lang="en-US">
                  <a:solidFill>
                    <a:schemeClr val="bg1"/>
                  </a:solidFill>
                </a:rPr>
                <a:t>’s</a:t>
              </a:r>
            </a:p>
            <a:p>
              <a:r>
                <a:rPr lang="en-US">
                  <a:solidFill>
                    <a:schemeClr val="bg1"/>
                  </a:solidFill>
                </a:rPr>
                <a:t>in kJ/mol</a:t>
              </a:r>
            </a:p>
          </p:txBody>
        </p:sp>
        <p:sp>
          <p:nvSpPr>
            <p:cNvPr id="23579" name="Line 13"/>
            <p:cNvSpPr>
              <a:spLocks noChangeShapeType="1"/>
            </p:cNvSpPr>
            <p:nvPr/>
          </p:nvSpPr>
          <p:spPr bwMode="auto">
            <a:xfrm>
              <a:off x="1047" y="1194"/>
              <a:ext cx="8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80" name="Line 14"/>
            <p:cNvSpPr>
              <a:spLocks noChangeShapeType="1"/>
            </p:cNvSpPr>
            <p:nvPr/>
          </p:nvSpPr>
          <p:spPr bwMode="auto">
            <a:xfrm>
              <a:off x="1047" y="1194"/>
              <a:ext cx="0" cy="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2880" name="Rectangle 16"/>
          <p:cNvSpPr>
            <a:spLocks noChangeArrowheads="1"/>
          </p:cNvSpPr>
          <p:nvPr/>
        </p:nvSpPr>
        <p:spPr bwMode="auto">
          <a:xfrm>
            <a:off x="460375" y="3734922"/>
            <a:ext cx="4056431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err="1">
                <a:solidFill>
                  <a:schemeClr val="tx1"/>
                </a:solidFill>
              </a:rPr>
              <a:t>G</a:t>
            </a:r>
            <a:r>
              <a:rPr lang="en-US" baseline="30000" dirty="0" err="1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f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f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2881" name="Rectangle 17"/>
          <p:cNvSpPr>
            <a:spLocks noChangeArrowheads="1"/>
          </p:cNvSpPr>
          <p:nvPr/>
        </p:nvSpPr>
        <p:spPr bwMode="auto">
          <a:xfrm>
            <a:off x="466725" y="4449763"/>
            <a:ext cx="37941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–324.6 – –286.3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2" name="Rectangle 18"/>
          <p:cNvSpPr>
            <a:spLocks noChangeArrowheads="1"/>
          </p:cNvSpPr>
          <p:nvPr/>
        </p:nvSpPr>
        <p:spPr bwMode="auto">
          <a:xfrm>
            <a:off x="1203325" y="5151438"/>
            <a:ext cx="157956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–38.3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3" name="Rectangle 19"/>
          <p:cNvSpPr>
            <a:spLocks noChangeArrowheads="1"/>
          </p:cNvSpPr>
          <p:nvPr/>
        </p:nvSpPr>
        <p:spPr bwMode="auto">
          <a:xfrm>
            <a:off x="2765425" y="5151438"/>
            <a:ext cx="5397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4" name="Rectangle 20"/>
          <p:cNvSpPr>
            <a:spLocks noChangeArrowheads="1"/>
          </p:cNvSpPr>
          <p:nvPr/>
        </p:nvSpPr>
        <p:spPr bwMode="auto">
          <a:xfrm>
            <a:off x="801688" y="5978525"/>
            <a:ext cx="75660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spontaneous as written (i.e., left to right)</a:t>
            </a:r>
            <a:endParaRPr lang="en-US" baseline="-25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2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2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2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9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2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6" grpId="0" animBg="1"/>
      <p:bldP spid="292872" grpId="0"/>
      <p:bldP spid="292873" grpId="0"/>
      <p:bldP spid="292874" grpId="0"/>
      <p:bldP spid="292880" grpId="0"/>
      <p:bldP spid="292881" grpId="0"/>
      <p:bldP spid="292882" grpId="0"/>
      <p:bldP spid="292883" grpId="0"/>
      <p:bldP spid="2928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t="7901"/>
          <a:stretch>
            <a:fillRect/>
          </a:stretch>
        </p:blipFill>
        <p:spPr bwMode="auto">
          <a:xfrm>
            <a:off x="7096839" y="109181"/>
            <a:ext cx="1842448" cy="254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2019300" y="236538"/>
            <a:ext cx="5327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Free Energy and Temperature</a:t>
            </a:r>
            <a:r>
              <a:rPr lang="en-US"/>
              <a:t> </a:t>
            </a: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527050" y="906463"/>
            <a:ext cx="53689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From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 – 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S, we see</a:t>
            </a:r>
          </a:p>
          <a:p>
            <a:pPr algn="l"/>
            <a:r>
              <a:rPr lang="en-US"/>
              <a:t>that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varies with temperature. </a:t>
            </a:r>
          </a:p>
        </p:txBody>
      </p:sp>
      <p:sp>
        <p:nvSpPr>
          <p:cNvPr id="293895" name="Rectangle 7"/>
          <p:cNvSpPr>
            <a:spLocks noChangeArrowheads="1"/>
          </p:cNvSpPr>
          <p:nvPr/>
        </p:nvSpPr>
        <p:spPr bwMode="auto">
          <a:xfrm>
            <a:off x="1138238" y="1974850"/>
            <a:ext cx="422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--</a:t>
            </a:r>
          </a:p>
        </p:txBody>
      </p:sp>
      <p:sp>
        <p:nvSpPr>
          <p:cNvPr id="293896" name="Rectangle 8"/>
          <p:cNvSpPr>
            <a:spLocks noChangeArrowheads="1"/>
          </p:cNvSpPr>
          <p:nvPr/>
        </p:nvSpPr>
        <p:spPr bwMode="auto">
          <a:xfrm>
            <a:off x="1541463" y="1974850"/>
            <a:ext cx="5011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When T changes, so does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G.</a:t>
            </a:r>
          </a:p>
        </p:txBody>
      </p:sp>
      <p:sp>
        <p:nvSpPr>
          <p:cNvPr id="293897" name="Rectangle 9"/>
          <p:cNvSpPr>
            <a:spLocks noChangeArrowheads="1"/>
          </p:cNvSpPr>
          <p:nvPr/>
        </p:nvSpPr>
        <p:spPr bwMode="auto">
          <a:xfrm>
            <a:off x="1133475" y="2667000"/>
            <a:ext cx="7367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 and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change little with temperature.</a:t>
            </a: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663575" y="3284538"/>
            <a:ext cx="7885113" cy="11906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EX.      (a) Calculate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</a:t>
            </a:r>
            <a:r>
              <a:rPr lang="en-US" baseline="30000"/>
              <a:t>o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, and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  <a:r>
              <a:rPr lang="en-US" baseline="30000"/>
              <a:t>o</a:t>
            </a:r>
            <a:r>
              <a:rPr lang="en-US"/>
              <a:t> for…</a:t>
            </a:r>
          </a:p>
          <a:p>
            <a:pPr algn="l"/>
            <a:endParaRPr lang="en-US" sz="1600"/>
          </a:p>
          <a:p>
            <a:pPr algn="l"/>
            <a:r>
              <a:rPr lang="en-US"/>
              <a:t>	   		2 NO(g)  +  O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2 NO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(g) </a:t>
            </a: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3705225" y="4699000"/>
            <a:ext cx="877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90.3</a:t>
            </a:r>
          </a:p>
        </p:txBody>
      </p:sp>
      <p:sp>
        <p:nvSpPr>
          <p:cNvPr id="293901" name="Rectangle 13"/>
          <p:cNvSpPr>
            <a:spLocks noChangeArrowheads="1"/>
          </p:cNvSpPr>
          <p:nvPr/>
        </p:nvSpPr>
        <p:spPr bwMode="auto">
          <a:xfrm>
            <a:off x="5589588" y="46990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3902" name="Rectangle 14"/>
          <p:cNvSpPr>
            <a:spLocks noChangeArrowheads="1"/>
          </p:cNvSpPr>
          <p:nvPr/>
        </p:nvSpPr>
        <p:spPr bwMode="auto">
          <a:xfrm>
            <a:off x="7251700" y="4699000"/>
            <a:ext cx="877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33.2</a:t>
            </a:r>
          </a:p>
        </p:txBody>
      </p:sp>
      <p:sp>
        <p:nvSpPr>
          <p:cNvPr id="293904" name="Rectangle 16"/>
          <p:cNvSpPr>
            <a:spLocks noChangeArrowheads="1"/>
          </p:cNvSpPr>
          <p:nvPr/>
        </p:nvSpPr>
        <p:spPr bwMode="auto">
          <a:xfrm>
            <a:off x="3705225" y="5256213"/>
            <a:ext cx="877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86.7</a:t>
            </a:r>
          </a:p>
        </p:txBody>
      </p:sp>
      <p:sp>
        <p:nvSpPr>
          <p:cNvPr id="293905" name="Rectangle 17"/>
          <p:cNvSpPr>
            <a:spLocks noChangeArrowheads="1"/>
          </p:cNvSpPr>
          <p:nvPr/>
        </p:nvSpPr>
        <p:spPr bwMode="auto">
          <a:xfrm>
            <a:off x="5589588" y="52562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3906" name="Rectangle 18"/>
          <p:cNvSpPr>
            <a:spLocks noChangeArrowheads="1"/>
          </p:cNvSpPr>
          <p:nvPr/>
        </p:nvSpPr>
        <p:spPr bwMode="auto">
          <a:xfrm>
            <a:off x="7251700" y="5256213"/>
            <a:ext cx="877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51.8</a:t>
            </a:r>
          </a:p>
        </p:txBody>
      </p:sp>
      <p:sp>
        <p:nvSpPr>
          <p:cNvPr id="293908" name="Rectangle 20"/>
          <p:cNvSpPr>
            <a:spLocks noChangeArrowheads="1"/>
          </p:cNvSpPr>
          <p:nvPr/>
        </p:nvSpPr>
        <p:spPr bwMode="auto">
          <a:xfrm>
            <a:off x="3606800" y="5824538"/>
            <a:ext cx="1076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210.7</a:t>
            </a:r>
          </a:p>
        </p:txBody>
      </p:sp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5390366" y="5824538"/>
            <a:ext cx="785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3910" name="Rectangle 22"/>
          <p:cNvSpPr>
            <a:spLocks noChangeArrowheads="1"/>
          </p:cNvSpPr>
          <p:nvPr/>
        </p:nvSpPr>
        <p:spPr bwMode="auto">
          <a:xfrm>
            <a:off x="7298541" y="5824538"/>
            <a:ext cx="785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240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36600" y="4683125"/>
            <a:ext cx="7815263" cy="1660525"/>
            <a:chOff x="464" y="2950"/>
            <a:chExt cx="4923" cy="1046"/>
          </a:xfrm>
        </p:grpSpPr>
        <p:sp>
          <p:nvSpPr>
            <p:cNvPr id="24595" name="Rectangle 15"/>
            <p:cNvSpPr>
              <a:spLocks noChangeArrowheads="1"/>
            </p:cNvSpPr>
            <p:nvPr/>
          </p:nvSpPr>
          <p:spPr bwMode="auto">
            <a:xfrm>
              <a:off x="512" y="2960"/>
              <a:ext cx="14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</a:t>
              </a:r>
              <a:r>
                <a:rPr lang="en-US" baseline="-25000">
                  <a:solidFill>
                    <a:schemeClr val="tx1"/>
                  </a:solidFill>
                </a:rPr>
                <a:t>f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(kJ/mol)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6" name="Rectangle 19"/>
            <p:cNvSpPr>
              <a:spLocks noChangeArrowheads="1"/>
            </p:cNvSpPr>
            <p:nvPr/>
          </p:nvSpPr>
          <p:spPr bwMode="auto">
            <a:xfrm>
              <a:off x="512" y="3311"/>
              <a:ext cx="1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G</a:t>
              </a:r>
              <a:r>
                <a:rPr lang="en-US" baseline="-25000">
                  <a:solidFill>
                    <a:schemeClr val="tx1"/>
                  </a:solidFill>
                </a:rPr>
                <a:t>f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(kJ/mol)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7" name="Rectangle 23"/>
            <p:cNvSpPr>
              <a:spLocks noChangeArrowheads="1"/>
            </p:cNvSpPr>
            <p:nvPr/>
          </p:nvSpPr>
          <p:spPr bwMode="auto">
            <a:xfrm>
              <a:off x="617" y="3669"/>
              <a:ext cx="13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(J/mol-K)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8" name="Rectangle 24"/>
            <p:cNvSpPr>
              <a:spLocks noChangeArrowheads="1"/>
            </p:cNvSpPr>
            <p:nvPr/>
          </p:nvSpPr>
          <p:spPr bwMode="auto">
            <a:xfrm>
              <a:off x="464" y="2950"/>
              <a:ext cx="4923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99" name="Rectangle 25"/>
            <p:cNvSpPr>
              <a:spLocks noChangeArrowheads="1"/>
            </p:cNvSpPr>
            <p:nvPr/>
          </p:nvSpPr>
          <p:spPr bwMode="auto">
            <a:xfrm>
              <a:off x="465" y="3301"/>
              <a:ext cx="4922" cy="351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00" name="Rectangle 26"/>
            <p:cNvSpPr>
              <a:spLocks noChangeArrowheads="1"/>
            </p:cNvSpPr>
            <p:nvPr/>
          </p:nvSpPr>
          <p:spPr bwMode="auto">
            <a:xfrm>
              <a:off x="2093" y="2950"/>
              <a:ext cx="1032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01" name="Rectangle 27"/>
            <p:cNvSpPr>
              <a:spLocks noChangeArrowheads="1"/>
            </p:cNvSpPr>
            <p:nvPr/>
          </p:nvSpPr>
          <p:spPr bwMode="auto">
            <a:xfrm>
              <a:off x="3126" y="2950"/>
              <a:ext cx="1081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9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3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39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3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3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3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3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3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3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5" grpId="0"/>
      <p:bldP spid="293896" grpId="0"/>
      <p:bldP spid="293897" grpId="0"/>
      <p:bldP spid="293898" grpId="0"/>
      <p:bldP spid="293900" grpId="0"/>
      <p:bldP spid="293901" grpId="0"/>
      <p:bldP spid="293902" grpId="0"/>
      <p:bldP spid="293904" grpId="0"/>
      <p:bldP spid="293905" grpId="0"/>
      <p:bldP spid="293906" grpId="0"/>
      <p:bldP spid="293908" grpId="0"/>
      <p:bldP spid="293909" grpId="0"/>
      <p:bldP spid="2939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32" name="Rectangle 20"/>
          <p:cNvSpPr>
            <a:spLocks noChangeArrowheads="1"/>
          </p:cNvSpPr>
          <p:nvPr/>
        </p:nvSpPr>
        <p:spPr bwMode="auto">
          <a:xfrm>
            <a:off x="1922463" y="5243513"/>
            <a:ext cx="1849437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33" name="Rectangle 21"/>
          <p:cNvSpPr>
            <a:spLocks noChangeArrowheads="1"/>
          </p:cNvSpPr>
          <p:nvPr/>
        </p:nvSpPr>
        <p:spPr bwMode="auto">
          <a:xfrm>
            <a:off x="1933575" y="6045200"/>
            <a:ext cx="166052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5986463" y="298450"/>
            <a:ext cx="280670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25" name="Rectangle 13"/>
          <p:cNvSpPr>
            <a:spLocks noChangeArrowheads="1"/>
          </p:cNvSpPr>
          <p:nvPr/>
        </p:nvSpPr>
        <p:spPr bwMode="auto">
          <a:xfrm>
            <a:off x="5975350" y="1257300"/>
            <a:ext cx="2630488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26" name="Rectangle 14"/>
          <p:cNvSpPr>
            <a:spLocks noChangeArrowheads="1"/>
          </p:cNvSpPr>
          <p:nvPr/>
        </p:nvSpPr>
        <p:spPr bwMode="auto">
          <a:xfrm>
            <a:off x="5976938" y="2193925"/>
            <a:ext cx="298767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1862138" y="285750"/>
            <a:ext cx="4186237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2(33.2) – [2(90.3)]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19" name="Rectangle 7"/>
          <p:cNvSpPr>
            <a:spLocks noChangeArrowheads="1"/>
          </p:cNvSpPr>
          <p:nvPr/>
        </p:nvSpPr>
        <p:spPr bwMode="auto">
          <a:xfrm>
            <a:off x="1827213" y="1227138"/>
            <a:ext cx="4205287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2(51.8) – [2(86.7)]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0" name="Rectangle 8"/>
          <p:cNvSpPr>
            <a:spLocks noChangeArrowheads="1"/>
          </p:cNvSpPr>
          <p:nvPr/>
        </p:nvSpPr>
        <p:spPr bwMode="auto">
          <a:xfrm>
            <a:off x="176213" y="2179638"/>
            <a:ext cx="5875337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2(240.0) – [205.0 + 2(210.7)]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2" name="Rectangle 10"/>
          <p:cNvSpPr>
            <a:spLocks noChangeArrowheads="1"/>
          </p:cNvSpPr>
          <p:nvPr/>
        </p:nvSpPr>
        <p:spPr bwMode="auto">
          <a:xfrm>
            <a:off x="6019800" y="322263"/>
            <a:ext cx="27432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–114.2 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3" name="Rectangle 11"/>
          <p:cNvSpPr>
            <a:spLocks noChangeArrowheads="1"/>
          </p:cNvSpPr>
          <p:nvPr/>
        </p:nvSpPr>
        <p:spPr bwMode="auto">
          <a:xfrm>
            <a:off x="6010275" y="1266825"/>
            <a:ext cx="256381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–69.8 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4" name="Rectangle 12"/>
          <p:cNvSpPr>
            <a:spLocks noChangeArrowheads="1"/>
          </p:cNvSpPr>
          <p:nvPr/>
        </p:nvSpPr>
        <p:spPr bwMode="auto">
          <a:xfrm>
            <a:off x="6026150" y="2184400"/>
            <a:ext cx="28797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–146.4 J/K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7" name="Rectangle 15"/>
          <p:cNvSpPr>
            <a:spLocks noChangeArrowheads="1"/>
          </p:cNvSpPr>
          <p:nvPr/>
        </p:nvSpPr>
        <p:spPr bwMode="auto">
          <a:xfrm>
            <a:off x="250825" y="3024188"/>
            <a:ext cx="43164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(b) Estimate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at 400 K. </a:t>
            </a:r>
          </a:p>
        </p:txBody>
      </p:sp>
      <p:sp>
        <p:nvSpPr>
          <p:cNvPr id="294928" name="Rectangle 16"/>
          <p:cNvSpPr>
            <a:spLocks noChangeArrowheads="1"/>
          </p:cNvSpPr>
          <p:nvPr/>
        </p:nvSpPr>
        <p:spPr bwMode="auto">
          <a:xfrm>
            <a:off x="792163" y="3894138"/>
            <a:ext cx="2624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4929" name="Rectangle 17"/>
          <p:cNvSpPr>
            <a:spLocks noChangeArrowheads="1"/>
          </p:cNvSpPr>
          <p:nvPr/>
        </p:nvSpPr>
        <p:spPr bwMode="auto">
          <a:xfrm>
            <a:off x="1392238" y="4557713"/>
            <a:ext cx="5743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–114,200 J – [400 K(–146.4 J/K)]</a:t>
            </a:r>
          </a:p>
        </p:txBody>
      </p:sp>
      <p:sp>
        <p:nvSpPr>
          <p:cNvPr id="294930" name="Rectangle 18"/>
          <p:cNvSpPr>
            <a:spLocks noChangeArrowheads="1"/>
          </p:cNvSpPr>
          <p:nvPr/>
        </p:nvSpPr>
        <p:spPr bwMode="auto">
          <a:xfrm>
            <a:off x="1381125" y="5257800"/>
            <a:ext cx="235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–55,600 J</a:t>
            </a:r>
          </a:p>
        </p:txBody>
      </p:sp>
      <p:sp>
        <p:nvSpPr>
          <p:cNvPr id="294931" name="Rectangle 19"/>
          <p:cNvSpPr>
            <a:spLocks noChangeArrowheads="1"/>
          </p:cNvSpPr>
          <p:nvPr/>
        </p:nvSpPr>
        <p:spPr bwMode="auto">
          <a:xfrm>
            <a:off x="1390650" y="6046788"/>
            <a:ext cx="2132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–55.6 kJ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4811713" y="3025775"/>
            <a:ext cx="3517900" cy="13858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(Remember: </a:t>
            </a:r>
            <a:r>
              <a:rPr lang="en-US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H and </a:t>
            </a:r>
            <a:r>
              <a:rPr lang="en-US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S</a:t>
            </a:r>
          </a:p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vary very, VERY</a:t>
            </a:r>
          </a:p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little </a:t>
            </a:r>
            <a:r>
              <a:rPr lang="en-US" b="1" baseline="30000">
                <a:solidFill>
                  <a:schemeClr val="bg1"/>
                </a:solidFill>
                <a:latin typeface="Arial Narrow" pitchFamily="34" charset="0"/>
              </a:rPr>
              <a:t>w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/temp.)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9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4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4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9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4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4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4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49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4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9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32" grpId="0" animBg="1"/>
      <p:bldP spid="294933" grpId="0" animBg="1"/>
      <p:bldP spid="294914" grpId="0" animBg="1"/>
      <p:bldP spid="294925" grpId="0" animBg="1"/>
      <p:bldP spid="294926" grpId="0" animBg="1"/>
      <p:bldP spid="294919" grpId="0"/>
      <p:bldP spid="294920" grpId="0"/>
      <p:bldP spid="294922" grpId="0"/>
      <p:bldP spid="294923" grpId="0"/>
      <p:bldP spid="294924" grpId="0"/>
      <p:bldP spid="294927" grpId="0"/>
      <p:bldP spid="294928" grpId="0"/>
      <p:bldP spid="294929" grpId="0"/>
      <p:bldP spid="294930" grpId="0"/>
      <p:bldP spid="294931" grpId="0"/>
      <p:bldP spid="256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6537325" y="5900738"/>
            <a:ext cx="2317750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98538" y="258763"/>
            <a:ext cx="7213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Estimate the normal boiling point of ethanol.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717550" y="974725"/>
            <a:ext cx="7851775" cy="519113"/>
            <a:chOff x="452" y="614"/>
            <a:chExt cx="4946" cy="327"/>
          </a:xfrm>
        </p:grpSpPr>
        <p:sp>
          <p:nvSpPr>
            <p:cNvPr id="2080" name="Rectangle 6"/>
            <p:cNvSpPr>
              <a:spLocks noChangeArrowheads="1"/>
            </p:cNvSpPr>
            <p:nvPr/>
          </p:nvSpPr>
          <p:spPr bwMode="auto">
            <a:xfrm>
              <a:off x="452" y="614"/>
              <a:ext cx="14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At the NBP…</a:t>
              </a:r>
            </a:p>
          </p:txBody>
        </p:sp>
        <p:grpSp>
          <p:nvGrpSpPr>
            <p:cNvPr id="2081" name="Group 10"/>
            <p:cNvGrpSpPr>
              <a:grpSpLocks/>
            </p:cNvGrpSpPr>
            <p:nvPr/>
          </p:nvGrpSpPr>
          <p:grpSpPr bwMode="auto">
            <a:xfrm>
              <a:off x="1815" y="614"/>
              <a:ext cx="3583" cy="327"/>
              <a:chOff x="1815" y="614"/>
              <a:chExt cx="3583" cy="327"/>
            </a:xfrm>
          </p:grpSpPr>
          <p:sp>
            <p:nvSpPr>
              <p:cNvPr id="2082" name="Rectangle 7"/>
              <p:cNvSpPr>
                <a:spLocks noChangeArrowheads="1"/>
              </p:cNvSpPr>
              <p:nvPr/>
            </p:nvSpPr>
            <p:spPr bwMode="auto">
              <a:xfrm>
                <a:off x="1815" y="614"/>
                <a:ext cx="35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 CH</a:t>
                </a:r>
                <a:r>
                  <a:rPr lang="en-US" baseline="-25000">
                    <a:solidFill>
                      <a:schemeClr val="tx1"/>
                    </a:solidFill>
                  </a:rPr>
                  <a:t>3</a:t>
                </a:r>
                <a:r>
                  <a:rPr lang="en-US">
                    <a:solidFill>
                      <a:schemeClr val="tx1"/>
                    </a:solidFill>
                  </a:rPr>
                  <a:t>CH</a:t>
                </a:r>
                <a:r>
                  <a:rPr lang="en-US" baseline="-25000">
                    <a:solidFill>
                      <a:schemeClr val="tx1"/>
                    </a:solidFill>
                  </a:rPr>
                  <a:t>2</a:t>
                </a:r>
                <a:r>
                  <a:rPr lang="en-US">
                    <a:solidFill>
                      <a:schemeClr val="tx1"/>
                    </a:solidFill>
                  </a:rPr>
                  <a:t>OH(l)	     CH</a:t>
                </a:r>
                <a:r>
                  <a:rPr lang="en-US" baseline="-25000">
                    <a:solidFill>
                      <a:schemeClr val="tx1"/>
                    </a:solidFill>
                  </a:rPr>
                  <a:t>3</a:t>
                </a:r>
                <a:r>
                  <a:rPr lang="en-US">
                    <a:solidFill>
                      <a:schemeClr val="tx1"/>
                    </a:solidFill>
                  </a:rPr>
                  <a:t>CH</a:t>
                </a:r>
                <a:r>
                  <a:rPr lang="en-US" baseline="-25000">
                    <a:solidFill>
                      <a:schemeClr val="tx1"/>
                    </a:solidFill>
                  </a:rPr>
                  <a:t>2</a:t>
                </a:r>
                <a:r>
                  <a:rPr lang="en-US">
                    <a:solidFill>
                      <a:schemeClr val="tx1"/>
                    </a:solidFill>
                  </a:rPr>
                  <a:t>OH(g)</a:t>
                </a:r>
              </a:p>
            </p:txBody>
          </p:sp>
          <p:sp>
            <p:nvSpPr>
              <p:cNvPr id="2083" name="Line 8"/>
              <p:cNvSpPr>
                <a:spLocks noChangeShapeType="1"/>
              </p:cNvSpPr>
              <p:nvPr/>
            </p:nvSpPr>
            <p:spPr bwMode="auto">
              <a:xfrm>
                <a:off x="3372" y="745"/>
                <a:ext cx="4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84" name="Line 9"/>
              <p:cNvSpPr>
                <a:spLocks noChangeShapeType="1"/>
              </p:cNvSpPr>
              <p:nvPr/>
            </p:nvSpPr>
            <p:spPr bwMode="auto">
              <a:xfrm>
                <a:off x="3372" y="822"/>
                <a:ext cx="4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2540505" y="1716772"/>
            <a:ext cx="4979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Strategy: Realize that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0. </a:t>
            </a:r>
          </a:p>
        </p:txBody>
      </p:sp>
      <p:sp>
        <p:nvSpPr>
          <p:cNvPr id="295949" name="Rectangle 13"/>
          <p:cNvSpPr>
            <a:spLocks noChangeArrowheads="1"/>
          </p:cNvSpPr>
          <p:nvPr/>
        </p:nvSpPr>
        <p:spPr bwMode="auto">
          <a:xfrm>
            <a:off x="4034342" y="2218422"/>
            <a:ext cx="2795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Find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 and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H.</a:t>
            </a:r>
          </a:p>
        </p:txBody>
      </p:sp>
      <p:sp>
        <p:nvSpPr>
          <p:cNvPr id="295950" name="Rectangle 14"/>
          <p:cNvSpPr>
            <a:spLocks noChangeArrowheads="1"/>
          </p:cNvSpPr>
          <p:nvPr/>
        </p:nvSpPr>
        <p:spPr bwMode="auto">
          <a:xfrm>
            <a:off x="4035930" y="2708960"/>
            <a:ext cx="4918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Solve for T in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S.</a:t>
            </a:r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1600200" y="440848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55" name="Rectangle 19"/>
          <p:cNvSpPr>
            <a:spLocks noChangeArrowheads="1"/>
          </p:cNvSpPr>
          <p:nvPr/>
        </p:nvSpPr>
        <p:spPr bwMode="auto">
          <a:xfrm>
            <a:off x="1712913" y="3771900"/>
            <a:ext cx="209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(J/mol-K)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0" name="Rectangle 24"/>
          <p:cNvSpPr>
            <a:spLocks noChangeArrowheads="1"/>
          </p:cNvSpPr>
          <p:nvPr/>
        </p:nvSpPr>
        <p:spPr bwMode="auto">
          <a:xfrm>
            <a:off x="4554538" y="4408488"/>
            <a:ext cx="1274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–277.7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4700588" y="3771900"/>
            <a:ext cx="1076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160.7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4" name="Rectangle 28"/>
          <p:cNvSpPr>
            <a:spLocks noChangeArrowheads="1"/>
          </p:cNvSpPr>
          <p:nvPr/>
        </p:nvSpPr>
        <p:spPr bwMode="auto">
          <a:xfrm>
            <a:off x="6553200" y="4408488"/>
            <a:ext cx="1274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–235.1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5" name="Rectangle 29"/>
          <p:cNvSpPr>
            <a:spLocks noChangeArrowheads="1"/>
          </p:cNvSpPr>
          <p:nvPr/>
        </p:nvSpPr>
        <p:spPr bwMode="auto">
          <a:xfrm>
            <a:off x="6700838" y="3771900"/>
            <a:ext cx="1076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282.7</a:t>
            </a:r>
            <a:endParaRPr lang="en-US" baseline="30000">
              <a:solidFill>
                <a:schemeClr val="tx1"/>
              </a:solidFill>
            </a:endParaRP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135188" y="4899025"/>
            <a:ext cx="1938337" cy="663575"/>
            <a:chOff x="1185" y="3198"/>
            <a:chExt cx="1221" cy="418"/>
          </a:xfrm>
        </p:grpSpPr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1185" y="3289"/>
              <a:ext cx="12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S = </a:t>
              </a:r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S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1536" y="3198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~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661025" y="4876800"/>
            <a:ext cx="1979613" cy="663575"/>
            <a:chOff x="1185" y="3198"/>
            <a:chExt cx="1247" cy="418"/>
          </a:xfrm>
        </p:grpSpPr>
        <p:sp>
          <p:nvSpPr>
            <p:cNvPr id="2076" name="Rectangle 34"/>
            <p:cNvSpPr>
              <a:spLocks noChangeArrowheads="1"/>
            </p:cNvSpPr>
            <p:nvPr/>
          </p:nvSpPr>
          <p:spPr bwMode="auto">
            <a:xfrm>
              <a:off x="1185" y="3289"/>
              <a:ext cx="1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 = </a:t>
              </a:r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077" name="Rectangle 35"/>
            <p:cNvSpPr>
              <a:spLocks noChangeArrowheads="1"/>
            </p:cNvSpPr>
            <p:nvPr/>
          </p:nvSpPr>
          <p:spPr bwMode="auto">
            <a:xfrm>
              <a:off x="1536" y="3198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~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</p:grpSp>
      <p:sp>
        <p:nvSpPr>
          <p:cNvPr id="295972" name="Rectangle 36"/>
          <p:cNvSpPr>
            <a:spLocks noChangeArrowheads="1"/>
          </p:cNvSpPr>
          <p:nvPr/>
        </p:nvSpPr>
        <p:spPr bwMode="auto">
          <a:xfrm>
            <a:off x="4049713" y="50434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122 J/K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73" name="Rectangle 37"/>
          <p:cNvSpPr>
            <a:spLocks noChangeArrowheads="1"/>
          </p:cNvSpPr>
          <p:nvPr/>
        </p:nvSpPr>
        <p:spPr bwMode="auto">
          <a:xfrm>
            <a:off x="7589838" y="5032375"/>
            <a:ext cx="1331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42.6 kJ</a:t>
            </a:r>
            <a:endParaRPr lang="en-US" baseline="30000">
              <a:solidFill>
                <a:schemeClr val="tx1"/>
              </a:solidFill>
            </a:endParaRPr>
          </a:p>
        </p:txBody>
      </p:sp>
      <p:graphicFrame>
        <p:nvGraphicFramePr>
          <p:cNvPr id="295975" name="Object 39"/>
          <p:cNvGraphicFramePr>
            <a:graphicFrameLocks noChangeAspect="1"/>
          </p:cNvGraphicFramePr>
          <p:nvPr/>
        </p:nvGraphicFramePr>
        <p:xfrm>
          <a:off x="2976563" y="5740400"/>
          <a:ext cx="11398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1104840" imgH="838080" progId="Equation.3">
                  <p:embed/>
                </p:oleObj>
              </mc:Choice>
              <mc:Fallback>
                <p:oleObj name="Equation" r:id="rId3" imgW="1104840" imgH="8380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5740400"/>
                        <a:ext cx="11398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76" name="Object 40"/>
          <p:cNvGraphicFramePr>
            <a:graphicFrameLocks noChangeAspect="1"/>
          </p:cNvGraphicFramePr>
          <p:nvPr/>
        </p:nvGraphicFramePr>
        <p:xfrm>
          <a:off x="4232275" y="5740400"/>
          <a:ext cx="17303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1676160" imgH="838080" progId="Equation.3">
                  <p:embed/>
                </p:oleObj>
              </mc:Choice>
              <mc:Fallback>
                <p:oleObj name="Equation" r:id="rId5" imgW="1676160" imgH="8380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5740400"/>
                        <a:ext cx="173037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6075363" y="591343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  349 K (76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79" name="Rectangle 43"/>
          <p:cNvSpPr>
            <a:spLocks noChangeArrowheads="1"/>
          </p:cNvSpPr>
          <p:nvPr/>
        </p:nvSpPr>
        <p:spPr bwMode="auto">
          <a:xfrm>
            <a:off x="5067300" y="335915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L</a:t>
            </a:r>
            <a:endParaRPr lang="en-US" b="1" baseline="30000">
              <a:solidFill>
                <a:schemeClr val="tx1"/>
              </a:solidFill>
            </a:endParaRPr>
          </a:p>
        </p:txBody>
      </p:sp>
      <p:sp>
        <p:nvSpPr>
          <p:cNvPr id="295980" name="Rectangle 44"/>
          <p:cNvSpPr>
            <a:spLocks noChangeArrowheads="1"/>
          </p:cNvSpPr>
          <p:nvPr/>
        </p:nvSpPr>
        <p:spPr bwMode="auto">
          <a:xfrm>
            <a:off x="7046913" y="3359150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G</a:t>
            </a:r>
            <a:endParaRPr lang="en-US" b="1" baseline="30000">
              <a:solidFill>
                <a:schemeClr val="tx1"/>
              </a:solidFill>
            </a:endParaRPr>
          </a:p>
        </p:txBody>
      </p:sp>
      <p:sp>
        <p:nvSpPr>
          <p:cNvPr id="295981" name="Rectangle 45"/>
          <p:cNvSpPr>
            <a:spLocks noChangeArrowheads="1"/>
          </p:cNvSpPr>
          <p:nvPr/>
        </p:nvSpPr>
        <p:spPr bwMode="auto">
          <a:xfrm>
            <a:off x="534988" y="5781675"/>
            <a:ext cx="2179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From</a:t>
            </a:r>
          </a:p>
          <a:p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G = </a:t>
            </a:r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H – T</a:t>
            </a:r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S…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 flipH="1">
            <a:off x="334963" y="5746750"/>
            <a:ext cx="850900" cy="798513"/>
            <a:chOff x="309" y="3641"/>
            <a:chExt cx="536" cy="503"/>
          </a:xfrm>
        </p:grpSpPr>
        <p:sp>
          <p:nvSpPr>
            <p:cNvPr id="2074" name="Line 46"/>
            <p:cNvSpPr>
              <a:spLocks noChangeShapeType="1"/>
            </p:cNvSpPr>
            <p:nvPr/>
          </p:nvSpPr>
          <p:spPr bwMode="auto">
            <a:xfrm flipV="1">
              <a:off x="309" y="3821"/>
              <a:ext cx="372" cy="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75" name="Rectangle 47"/>
            <p:cNvSpPr>
              <a:spLocks noChangeArrowheads="1"/>
            </p:cNvSpPr>
            <p:nvPr/>
          </p:nvSpPr>
          <p:spPr bwMode="auto">
            <a:xfrm>
              <a:off x="640" y="364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0</a:t>
              </a:r>
            </a:p>
          </p:txBody>
        </p:sp>
      </p:grp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8362" y="1678676"/>
            <a:ext cx="2191976" cy="19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9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9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9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29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9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9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29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95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29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29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 animBg="1"/>
      <p:bldP spid="295947" grpId="0"/>
      <p:bldP spid="295949" grpId="0"/>
      <p:bldP spid="295950" grpId="0"/>
      <p:bldP spid="295953" grpId="0"/>
      <p:bldP spid="295955" grpId="0"/>
      <p:bldP spid="295960" grpId="0"/>
      <p:bldP spid="295961" grpId="0"/>
      <p:bldP spid="295964" grpId="0"/>
      <p:bldP spid="295965" grpId="0"/>
      <p:bldP spid="295972" grpId="0"/>
      <p:bldP spid="295973" grpId="0"/>
      <p:bldP spid="295977" grpId="0"/>
      <p:bldP spid="295979" grpId="0"/>
      <p:bldP spid="295980" grpId="0"/>
      <p:bldP spid="2959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3" name="Rectangle 13"/>
          <p:cNvSpPr>
            <a:spLocks noChangeArrowheads="1"/>
          </p:cNvSpPr>
          <p:nvPr/>
        </p:nvSpPr>
        <p:spPr bwMode="auto">
          <a:xfrm>
            <a:off x="471488" y="2720088"/>
            <a:ext cx="4206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66FF"/>
                </a:solidFill>
              </a:rPr>
              <a:t>From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G =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H – T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S, we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see that spontaneity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(i.e.,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G) depends on T.</a:t>
            </a:r>
          </a:p>
        </p:txBody>
      </p:sp>
      <p:sp>
        <p:nvSpPr>
          <p:cNvPr id="26627" name="Rectangle 30"/>
          <p:cNvSpPr>
            <a:spLocks noChangeArrowheads="1"/>
          </p:cNvSpPr>
          <p:nvPr/>
        </p:nvSpPr>
        <p:spPr bwMode="auto">
          <a:xfrm>
            <a:off x="523875" y="671731"/>
            <a:ext cx="39830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66FF"/>
                </a:solidFill>
              </a:rPr>
              <a:t>We estimated 76</a:t>
            </a:r>
            <a:r>
              <a:rPr lang="en-US" baseline="30000" dirty="0">
                <a:solidFill>
                  <a:srgbClr val="0066FF"/>
                </a:solidFill>
              </a:rPr>
              <a:t>o</a:t>
            </a:r>
            <a:r>
              <a:rPr lang="en-US" dirty="0">
                <a:solidFill>
                  <a:srgbClr val="0066FF"/>
                </a:solidFill>
              </a:rPr>
              <a:t>C; the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actual NBP of ethanol is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78.4</a:t>
            </a:r>
            <a:r>
              <a:rPr lang="en-US" baseline="30000" dirty="0">
                <a:solidFill>
                  <a:srgbClr val="0066FF"/>
                </a:solidFill>
              </a:rPr>
              <a:t>o</a:t>
            </a:r>
            <a:r>
              <a:rPr lang="en-US" dirty="0">
                <a:solidFill>
                  <a:srgbClr val="0066FF"/>
                </a:solidFill>
              </a:rPr>
              <a:t>C.</a:t>
            </a:r>
            <a:endParaRPr lang="en-US" baseline="30000" dirty="0">
              <a:solidFill>
                <a:srgbClr val="0066FF"/>
              </a:solidFill>
            </a:endParaRPr>
          </a:p>
        </p:txBody>
      </p:sp>
      <p:sp>
        <p:nvSpPr>
          <p:cNvPr id="317477" name="Rectangle 37"/>
          <p:cNvSpPr>
            <a:spLocks noChangeArrowheads="1"/>
          </p:cNvSpPr>
          <p:nvPr/>
        </p:nvSpPr>
        <p:spPr bwMode="auto">
          <a:xfrm>
            <a:off x="2598738" y="4734452"/>
            <a:ext cx="530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 T increases,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becomes (–)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78" name="Rectangle 38"/>
          <p:cNvSpPr>
            <a:spLocks noChangeArrowheads="1"/>
          </p:cNvSpPr>
          <p:nvPr/>
        </p:nvSpPr>
        <p:spPr bwMode="auto">
          <a:xfrm>
            <a:off x="815975" y="4197524"/>
            <a:ext cx="711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Assume we start at 78.4</a:t>
            </a:r>
            <a:r>
              <a:rPr lang="en-US" baseline="30000">
                <a:solidFill>
                  <a:srgbClr val="0066FF"/>
                </a:solidFill>
              </a:rPr>
              <a:t>o</a:t>
            </a:r>
            <a:r>
              <a:rPr lang="en-US">
                <a:solidFill>
                  <a:srgbClr val="0066FF"/>
                </a:solidFill>
              </a:rPr>
              <a:t>C, where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= 0…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79" name="Rectangle 39"/>
          <p:cNvSpPr>
            <a:spLocks noChangeArrowheads="1"/>
          </p:cNvSpPr>
          <p:nvPr/>
        </p:nvSpPr>
        <p:spPr bwMode="auto">
          <a:xfrm>
            <a:off x="2617788" y="5691760"/>
            <a:ext cx="5437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 T decreases,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becomes (+)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80" name="Rectangle 40"/>
          <p:cNvSpPr>
            <a:spLocks noChangeArrowheads="1"/>
          </p:cNvSpPr>
          <p:nvPr/>
        </p:nvSpPr>
        <p:spPr bwMode="auto">
          <a:xfrm>
            <a:off x="2598738" y="5212312"/>
            <a:ext cx="466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-- spontaneous, liquid to gas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81" name="Rectangle 41"/>
          <p:cNvSpPr>
            <a:spLocks noChangeArrowheads="1"/>
          </p:cNvSpPr>
          <p:nvPr/>
        </p:nvSpPr>
        <p:spPr bwMode="auto">
          <a:xfrm>
            <a:off x="2617788" y="6169620"/>
            <a:ext cx="466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-- spontaneous, gas to liquid</a:t>
            </a:r>
          </a:p>
        </p:txBody>
      </p:sp>
      <p:pic>
        <p:nvPicPr>
          <p:cNvPr id="26633" name="Picture 43" descr="ethanol_corncob_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9688" y="252413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4" name="Rectangle 44"/>
          <p:cNvSpPr>
            <a:spLocks noChangeArrowheads="1"/>
          </p:cNvSpPr>
          <p:nvPr/>
        </p:nvSpPr>
        <p:spPr bwMode="auto">
          <a:xfrm>
            <a:off x="7337425" y="4710640"/>
            <a:ext cx="601663" cy="59055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85" name="Rectangle 45"/>
          <p:cNvSpPr>
            <a:spLocks noChangeArrowheads="1"/>
          </p:cNvSpPr>
          <p:nvPr/>
        </p:nvSpPr>
        <p:spPr bwMode="auto">
          <a:xfrm>
            <a:off x="7402513" y="5667947"/>
            <a:ext cx="681037" cy="59055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209971" y="168913"/>
            <a:ext cx="4916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66FF"/>
                </a:solidFill>
              </a:rPr>
              <a:t>H = 42,600 J; </a:t>
            </a:r>
            <a:r>
              <a:rPr lang="en-US" dirty="0" smtClean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66FF"/>
                </a:solidFill>
              </a:rPr>
              <a:t>S = 122 J/K 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2375764" y="2172993"/>
            <a:ext cx="5437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endParaRPr lang="en-US" sz="4800" b="1" baseline="30000" dirty="0">
              <a:solidFill>
                <a:srgbClr val="C00000"/>
              </a:solidFill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3453937" y="2172993"/>
            <a:ext cx="5437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endParaRPr lang="en-US" sz="4800" b="1" baseline="30000" dirty="0">
              <a:solidFill>
                <a:srgbClr val="C00000"/>
              </a:solidFill>
            </a:endParaRPr>
          </a:p>
        </p:txBody>
      </p:sp>
      <p:grpSp>
        <p:nvGrpSpPr>
          <p:cNvPr id="15" name="Group 48"/>
          <p:cNvGrpSpPr>
            <a:grpSpLocks/>
          </p:cNvGrpSpPr>
          <p:nvPr/>
        </p:nvGrpSpPr>
        <p:grpSpPr bwMode="auto">
          <a:xfrm flipH="1">
            <a:off x="1394927" y="2253987"/>
            <a:ext cx="512763" cy="1033465"/>
            <a:chOff x="495" y="3614"/>
            <a:chExt cx="323" cy="651"/>
          </a:xfrm>
        </p:grpSpPr>
        <p:sp>
          <p:nvSpPr>
            <p:cNvPr id="16" name="Line 46"/>
            <p:cNvSpPr>
              <a:spLocks noChangeShapeType="1"/>
            </p:cNvSpPr>
            <p:nvPr/>
          </p:nvSpPr>
          <p:spPr bwMode="auto">
            <a:xfrm flipV="1">
              <a:off x="495" y="3821"/>
              <a:ext cx="186" cy="4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47"/>
            <p:cNvSpPr>
              <a:spLocks noChangeArrowheads="1"/>
            </p:cNvSpPr>
            <p:nvPr/>
          </p:nvSpPr>
          <p:spPr bwMode="auto">
            <a:xfrm>
              <a:off x="613" y="361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18" name="Group 48"/>
          <p:cNvGrpSpPr>
            <a:grpSpLocks/>
          </p:cNvGrpSpPr>
          <p:nvPr/>
        </p:nvGrpSpPr>
        <p:grpSpPr bwMode="auto">
          <a:xfrm flipH="1">
            <a:off x="2911301" y="1866852"/>
            <a:ext cx="584201" cy="1349376"/>
            <a:chOff x="454" y="3415"/>
            <a:chExt cx="368" cy="850"/>
          </a:xfrm>
        </p:grpSpPr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454" y="3821"/>
              <a:ext cx="227" cy="4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47"/>
            <p:cNvSpPr>
              <a:spLocks noChangeArrowheads="1"/>
            </p:cNvSpPr>
            <p:nvPr/>
          </p:nvSpPr>
          <p:spPr bwMode="auto">
            <a:xfrm rot="3644833">
              <a:off x="436" y="3549"/>
              <a:ext cx="5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351.4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2000"/>
                                        <p:tgtEl>
                                          <p:spTgt spid="317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2000"/>
                                        <p:tgtEl>
                                          <p:spTgt spid="317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3" grpId="0"/>
      <p:bldP spid="317477" grpId="0"/>
      <p:bldP spid="317478" grpId="0"/>
      <p:bldP spid="317479" grpId="0"/>
      <p:bldP spid="317480" grpId="0"/>
      <p:bldP spid="317481" grpId="0"/>
      <p:bldP spid="317484" grpId="0" animBg="1"/>
      <p:bldP spid="317485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979488" y="2430463"/>
            <a:ext cx="3665537" cy="735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1068388" y="2532063"/>
            <a:ext cx="3478212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000125" y="225425"/>
            <a:ext cx="7302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Free Energy and the Equilibrium Constant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390525" y="949325"/>
            <a:ext cx="6856413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 is the standard free-energy change</a:t>
            </a:r>
          </a:p>
          <a:p>
            <a:pPr algn="l"/>
            <a:r>
              <a:rPr lang="en-US"/>
              <a:t>(i.e., for a reaction at standard conditions).</a:t>
            </a:r>
          </a:p>
          <a:p>
            <a:pPr algn="l"/>
            <a:r>
              <a:rPr lang="en-US"/>
              <a:t>Under </a:t>
            </a:r>
            <a:r>
              <a:rPr lang="en-US" b="1"/>
              <a:t>any other</a:t>
            </a:r>
            <a:r>
              <a:rPr lang="en-US"/>
              <a:t> conditions…</a:t>
            </a:r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1130300" y="2546350"/>
            <a:ext cx="334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+ RT ln Q</a:t>
            </a:r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5435600" y="2324100"/>
            <a:ext cx="3043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 = 8.314 J/mol-K</a:t>
            </a:r>
          </a:p>
        </p:txBody>
      </p:sp>
      <p:sp>
        <p:nvSpPr>
          <p:cNvPr id="296969" name="Rectangle 9"/>
          <p:cNvSpPr>
            <a:spLocks noChangeArrowheads="1"/>
          </p:cNvSpPr>
          <p:nvPr/>
        </p:nvSpPr>
        <p:spPr bwMode="auto">
          <a:xfrm>
            <a:off x="5435600" y="2836863"/>
            <a:ext cx="282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Q = rxn. quotient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03288" y="3502025"/>
            <a:ext cx="7788275" cy="3138488"/>
            <a:chOff x="569" y="2206"/>
            <a:chExt cx="4906" cy="1977"/>
          </a:xfrm>
        </p:grpSpPr>
        <p:pic>
          <p:nvPicPr>
            <p:cNvPr id="27658" name="Picture 13" descr="j043899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9" y="2206"/>
              <a:ext cx="2374" cy="1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9" name="Rectangle 14"/>
            <p:cNvSpPr>
              <a:spLocks noChangeArrowheads="1"/>
            </p:cNvSpPr>
            <p:nvPr/>
          </p:nvSpPr>
          <p:spPr bwMode="auto">
            <a:xfrm>
              <a:off x="3192" y="3549"/>
              <a:ext cx="228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Comparatively few reactions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take place under standard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conditions.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05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9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29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96962" grpId="0" animBg="1"/>
      <p:bldP spid="296967" grpId="0"/>
      <p:bldP spid="296968" grpId="0"/>
      <p:bldP spid="29696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8296</TotalTime>
  <Words>925</Words>
  <Application>Microsoft Office PowerPoint</Application>
  <PresentationFormat>On-screen Show (4:3)</PresentationFormat>
  <Paragraphs>190</Paragraphs>
  <Slides>12</Slides>
  <Notes>0</Notes>
  <HiddenSlides>5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256</cp:revision>
  <cp:lastPrinted>2017-04-17T17:56:02Z</cp:lastPrinted>
  <dcterms:created xsi:type="dcterms:W3CDTF">2007-10-19T23:57:29Z</dcterms:created>
  <dcterms:modified xsi:type="dcterms:W3CDTF">2017-04-17T18:44:30Z</dcterms:modified>
</cp:coreProperties>
</file>