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323" r:id="rId5"/>
    <p:sldId id="324" r:id="rId6"/>
    <p:sldId id="32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1" d="100"/>
          <a:sy n="91" d="100"/>
        </p:scale>
        <p:origin x="4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696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829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58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347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9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99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0547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081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197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9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5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30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86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5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549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39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233AA85-6FA3-4BDF-83D6-B3725042CAE2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3764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6C13D-5C8B-4A71-AABE-B62C8780CE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Perú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AEAFD1-05C3-4DAA-B4AB-8798C98B6A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3" y="4777380"/>
            <a:ext cx="10779955" cy="861420"/>
          </a:xfrm>
        </p:spPr>
        <p:txBody>
          <a:bodyPr>
            <a:normAutofit/>
          </a:bodyPr>
          <a:lstStyle/>
          <a:p>
            <a:r>
              <a:rPr lang="en-US" sz="1800" dirty="0"/>
              <a:t>Tiendas de </a:t>
            </a:r>
            <a:r>
              <a:rPr lang="en-US" sz="1800" dirty="0" err="1"/>
              <a:t>alimentos</a:t>
            </a:r>
            <a:r>
              <a:rPr lang="en-US" sz="1800" dirty="0"/>
              <a:t>, </a:t>
            </a:r>
            <a:r>
              <a:rPr lang="en-US" sz="1800" dirty="0" err="1"/>
              <a:t>pronombres</a:t>
            </a:r>
            <a:r>
              <a:rPr lang="en-US" sz="1800" dirty="0"/>
              <a:t> de </a:t>
            </a:r>
            <a:r>
              <a:rPr lang="en-US" sz="1800" dirty="0" err="1"/>
              <a:t>objeto</a:t>
            </a:r>
            <a:r>
              <a:rPr lang="en-US" sz="1800" dirty="0"/>
              <a:t> </a:t>
            </a:r>
            <a:r>
              <a:rPr lang="en-US" sz="1800" dirty="0" err="1"/>
              <a:t>directo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8303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51257-A376-4252-8AFF-6B684C06A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1344456" cy="1400530"/>
          </a:xfrm>
        </p:spPr>
        <p:txBody>
          <a:bodyPr/>
          <a:lstStyle/>
          <a:p>
            <a:r>
              <a:rPr lang="en-US" dirty="0"/>
              <a:t>Perú 2</a:t>
            </a:r>
            <a:br>
              <a:rPr lang="en-US" dirty="0"/>
            </a:br>
            <a:r>
              <a:rPr lang="en-US" sz="2000" dirty="0"/>
              <a:t>(Tiendas de </a:t>
            </a:r>
            <a:r>
              <a:rPr lang="en-US" sz="2000" dirty="0" err="1"/>
              <a:t>alimentos</a:t>
            </a:r>
            <a:r>
              <a:rPr lang="en-US" sz="2000" dirty="0"/>
              <a:t>, </a:t>
            </a:r>
            <a:r>
              <a:rPr lang="en-US" sz="2000" dirty="0" err="1"/>
              <a:t>pronombres</a:t>
            </a:r>
            <a:r>
              <a:rPr lang="en-US" sz="2000" dirty="0"/>
              <a:t> de </a:t>
            </a:r>
            <a:r>
              <a:rPr lang="en-US" sz="2000" dirty="0" err="1"/>
              <a:t>objeto</a:t>
            </a:r>
            <a:r>
              <a:rPr lang="en-US" sz="2000" dirty="0"/>
              <a:t> </a:t>
            </a:r>
            <a:r>
              <a:rPr lang="en-US" sz="2000" dirty="0" err="1"/>
              <a:t>directo</a:t>
            </a:r>
            <a:r>
              <a:rPr lang="en-US" sz="20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ED9A5-12BD-422A-935B-715E830BBD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2135" y="1750484"/>
            <a:ext cx="5591686" cy="4195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TIENDAS DE ALIMENTOS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carnicería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– butcher’s shop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frutería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– fruit and vegetable store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panadería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– bakery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pescadería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– fish market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supermercado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- supermarket 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960C47-CA4A-4DCE-9D36-0EFA76A32F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5808" y="1746001"/>
            <a:ext cx="5718524" cy="42002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ACCIONES EN LA COCINA</a:t>
            </a:r>
          </a:p>
          <a:p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Cocinar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– to cook</a:t>
            </a:r>
          </a:p>
          <a:p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Cortar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– to cut</a:t>
            </a:r>
          </a:p>
          <a:p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Mezclar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– to mix</a:t>
            </a:r>
          </a:p>
          <a:p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Preparar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– to prepare</a:t>
            </a:r>
          </a:p>
          <a:p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Probar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– to taste </a:t>
            </a:r>
          </a:p>
        </p:txBody>
      </p:sp>
    </p:spTree>
    <p:extLst>
      <p:ext uri="{BB962C8B-B14F-4D97-AF65-F5344CB8AC3E}">
        <p14:creationId xmlns:p14="http://schemas.microsoft.com/office/powerpoint/2010/main" val="6381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2" y="452718"/>
            <a:ext cx="10986646" cy="1400530"/>
          </a:xfrm>
        </p:spPr>
        <p:txBody>
          <a:bodyPr>
            <a:normAutofit/>
          </a:bodyPr>
          <a:lstStyle/>
          <a:p>
            <a:r>
              <a:rPr lang="en-US" dirty="0"/>
              <a:t>Perú 2</a:t>
            </a:r>
            <a:br>
              <a:rPr lang="en-US" dirty="0"/>
            </a:br>
            <a:r>
              <a:rPr lang="en-US" sz="2200" dirty="0"/>
              <a:t>(</a:t>
            </a:r>
            <a:r>
              <a:rPr lang="en-US" sz="2400" dirty="0"/>
              <a:t>Tiendas de </a:t>
            </a:r>
            <a:r>
              <a:rPr lang="en-US" sz="2400" dirty="0" err="1"/>
              <a:t>alimentos</a:t>
            </a:r>
            <a:r>
              <a:rPr lang="en-US" sz="2400" dirty="0"/>
              <a:t>, </a:t>
            </a:r>
            <a:r>
              <a:rPr lang="en-US" sz="2400" dirty="0" err="1"/>
              <a:t>pronombres</a:t>
            </a:r>
            <a:r>
              <a:rPr lang="en-US" sz="2400" dirty="0"/>
              <a:t> de </a:t>
            </a:r>
            <a:r>
              <a:rPr lang="en-US" sz="2400" dirty="0" err="1"/>
              <a:t>objeto</a:t>
            </a:r>
            <a:r>
              <a:rPr lang="en-US" sz="2400" dirty="0"/>
              <a:t> </a:t>
            </a:r>
            <a:r>
              <a:rPr lang="en-US" sz="2400" dirty="0" err="1"/>
              <a:t>directo</a:t>
            </a:r>
            <a:r>
              <a:rPr lang="en-US" sz="22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395151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Direct object pronouns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direct object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Many verbs are followed by a complement that indicates who or what receives the action of the verb. This complement is the direct object.</a:t>
            </a:r>
          </a:p>
          <a:p>
            <a:pPr lvl="2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Juan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prepara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una pizza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			Juan prepares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a pizza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2"/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n-U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helado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				I eat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ice cream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When the direct object refers to people or pets, it is preceded by the “personal a”:</a:t>
            </a:r>
          </a:p>
          <a:p>
            <a:pPr lvl="2"/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quiero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a mi </a:t>
            </a:r>
            <a:r>
              <a:rPr lang="en-U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madre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					I love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my mother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2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Maria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pasea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perro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					Maria walks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her dog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37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2" y="452718"/>
            <a:ext cx="10986646" cy="1400530"/>
          </a:xfrm>
        </p:spPr>
        <p:txBody>
          <a:bodyPr>
            <a:normAutofit/>
          </a:bodyPr>
          <a:lstStyle/>
          <a:p>
            <a:r>
              <a:rPr lang="en-US" dirty="0"/>
              <a:t>Perú 2</a:t>
            </a:r>
            <a:br>
              <a:rPr lang="en-US" dirty="0"/>
            </a:br>
            <a:r>
              <a:rPr lang="en-US" sz="2200" dirty="0"/>
              <a:t>(</a:t>
            </a:r>
            <a:r>
              <a:rPr lang="en-US" sz="2400" dirty="0"/>
              <a:t>Tiendas de </a:t>
            </a:r>
            <a:r>
              <a:rPr lang="en-US" sz="2400" dirty="0" err="1"/>
              <a:t>alimentos</a:t>
            </a:r>
            <a:r>
              <a:rPr lang="en-US" sz="2400" dirty="0"/>
              <a:t>, </a:t>
            </a:r>
            <a:r>
              <a:rPr lang="en-US" sz="2400" dirty="0" err="1"/>
              <a:t>pronombres</a:t>
            </a:r>
            <a:r>
              <a:rPr lang="en-US" sz="2400" dirty="0"/>
              <a:t> de </a:t>
            </a:r>
            <a:r>
              <a:rPr lang="en-US" sz="2400" dirty="0" err="1"/>
              <a:t>objeto</a:t>
            </a:r>
            <a:r>
              <a:rPr lang="en-US" sz="2400" dirty="0"/>
              <a:t> </a:t>
            </a:r>
            <a:r>
              <a:rPr lang="en-US" sz="2400" dirty="0" err="1"/>
              <a:t>directo</a:t>
            </a:r>
            <a:r>
              <a:rPr lang="en-US" sz="22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395151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Direct object pronouns</a:t>
            </a:r>
          </a:p>
          <a:p>
            <a:pPr lvl="1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 pronoun can take the place of a direct object that has already been mentioned to avoid repeating the entire complement.</a:t>
            </a:r>
          </a:p>
          <a:p>
            <a:pPr lvl="1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direct object pronoun is placed before the conjugated verb, or it can be attached to the end of the infinitive. </a:t>
            </a:r>
          </a:p>
          <a:p>
            <a:pPr lvl="2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Juan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prepara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una pizza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			Juan prepares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 pizza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2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Juan la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prepara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					Juan prepares it.</a:t>
            </a:r>
          </a:p>
          <a:p>
            <a:pPr lvl="2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F7BF929-29EF-4E38-9035-0E448E128A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076675"/>
              </p:ext>
            </p:extLst>
          </p:nvPr>
        </p:nvGraphicFramePr>
        <p:xfrm>
          <a:off x="1602630" y="4862877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400485625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26104324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9765520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584734045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r>
                        <a:rPr lang="en-US" dirty="0"/>
                        <a:t>PRONOMBRES DE OBJETO DIRECTO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021974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0818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Masculine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Feminine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Masculine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Feminine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428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him, 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her, 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them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them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91604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4491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83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2" y="452718"/>
            <a:ext cx="10986646" cy="1400530"/>
          </a:xfrm>
        </p:spPr>
        <p:txBody>
          <a:bodyPr>
            <a:normAutofit/>
          </a:bodyPr>
          <a:lstStyle/>
          <a:p>
            <a:r>
              <a:rPr lang="en-US" dirty="0"/>
              <a:t>Perú 2</a:t>
            </a:r>
            <a:br>
              <a:rPr lang="en-US" dirty="0"/>
            </a:br>
            <a:r>
              <a:rPr lang="en-US" sz="2200" dirty="0"/>
              <a:t>(</a:t>
            </a:r>
            <a:r>
              <a:rPr lang="en-US" sz="2400" dirty="0"/>
              <a:t>Tiendas de </a:t>
            </a:r>
            <a:r>
              <a:rPr lang="en-US" sz="2400" dirty="0" err="1"/>
              <a:t>alimentos</a:t>
            </a:r>
            <a:r>
              <a:rPr lang="en-US" sz="2400" dirty="0"/>
              <a:t>, </a:t>
            </a:r>
            <a:r>
              <a:rPr lang="en-US" sz="2400" dirty="0" err="1"/>
              <a:t>pronombres</a:t>
            </a:r>
            <a:r>
              <a:rPr lang="en-US" sz="2400" dirty="0"/>
              <a:t> de </a:t>
            </a:r>
            <a:r>
              <a:rPr lang="en-US" sz="2400" dirty="0" err="1"/>
              <a:t>objeto</a:t>
            </a:r>
            <a:r>
              <a:rPr lang="en-US" sz="2400" dirty="0"/>
              <a:t> </a:t>
            </a:r>
            <a:r>
              <a:rPr lang="en-US" sz="2400" dirty="0" err="1"/>
              <a:t>directo</a:t>
            </a:r>
            <a:r>
              <a:rPr lang="en-US" sz="22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702166"/>
            <a:ext cx="8946541" cy="4395151"/>
          </a:xfrm>
        </p:spPr>
        <p:txBody>
          <a:bodyPr>
            <a:normAutofit fontScale="62500" lnSpcReduction="20000"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Direct object pronouns</a:t>
            </a:r>
          </a:p>
          <a:p>
            <a:pPr lvl="1"/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helado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					I eat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ice cream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lo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						I eat it.</a:t>
            </a:r>
          </a:p>
          <a:p>
            <a:pPr lvl="1"/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quiero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 mi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madre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				I love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my mother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quiero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						I love her.</a:t>
            </a:r>
          </a:p>
          <a:p>
            <a:pPr lvl="1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-¿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Compras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el pan?				Do you buy the bread?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Sí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lo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compro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					Yes, I buy it.</a:t>
            </a:r>
          </a:p>
          <a:p>
            <a:pPr lvl="1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-¿Tú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ves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 Tess y a Patricia?			Do you see Tess and Patricia?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-No,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no las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veo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					No, I don’t see them.                          	</a:t>
            </a:r>
          </a:p>
          <a:p>
            <a:pPr lvl="1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F7BF929-29EF-4E38-9035-0E448E128A78}"/>
              </a:ext>
            </a:extLst>
          </p:cNvPr>
          <p:cNvGraphicFramePr>
            <a:graphicFrameLocks noGrp="1"/>
          </p:cNvGraphicFramePr>
          <p:nvPr/>
        </p:nvGraphicFramePr>
        <p:xfrm>
          <a:off x="1602630" y="4862877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400485625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26104324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9765520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584734045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r>
                        <a:rPr lang="en-US" dirty="0"/>
                        <a:t>PRONOMBRES DE OBJETO DIRECTO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021974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0818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Masculine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Feminine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Masculine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Feminine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428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him, 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her, 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them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them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91604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4491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218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2" y="452718"/>
            <a:ext cx="10986646" cy="1400530"/>
          </a:xfrm>
        </p:spPr>
        <p:txBody>
          <a:bodyPr>
            <a:normAutofit/>
          </a:bodyPr>
          <a:lstStyle/>
          <a:p>
            <a:r>
              <a:rPr lang="en-US" dirty="0"/>
              <a:t>Perú 2</a:t>
            </a:r>
            <a:br>
              <a:rPr lang="en-US" dirty="0"/>
            </a:br>
            <a:r>
              <a:rPr lang="en-US" sz="2200" dirty="0"/>
              <a:t>(</a:t>
            </a:r>
            <a:r>
              <a:rPr lang="en-US" sz="2400" dirty="0"/>
              <a:t>Tiendas de </a:t>
            </a:r>
            <a:r>
              <a:rPr lang="en-US" sz="2400" dirty="0" err="1"/>
              <a:t>alimentos</a:t>
            </a:r>
            <a:r>
              <a:rPr lang="en-US" sz="2400" dirty="0"/>
              <a:t>, </a:t>
            </a:r>
            <a:r>
              <a:rPr lang="en-US" sz="2400" dirty="0" err="1"/>
              <a:t>pronombres</a:t>
            </a:r>
            <a:r>
              <a:rPr lang="en-US" sz="2400" dirty="0"/>
              <a:t> de </a:t>
            </a:r>
            <a:r>
              <a:rPr lang="en-US" sz="2400" dirty="0" err="1"/>
              <a:t>objeto</a:t>
            </a:r>
            <a:r>
              <a:rPr lang="en-US" sz="2400" dirty="0"/>
              <a:t> </a:t>
            </a:r>
            <a:r>
              <a:rPr lang="en-US" sz="2400" dirty="0" err="1"/>
              <a:t>directo</a:t>
            </a:r>
            <a:r>
              <a:rPr lang="en-US" sz="22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702166"/>
            <a:ext cx="8946541" cy="4395151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Rewrite these sentences using direct object pronouns.</a:t>
            </a:r>
          </a:p>
          <a:p>
            <a:pPr lvl="1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direct object pronoun is placed before the conjugated verb, or it can be attached to the end of the infinitive. </a:t>
            </a:r>
          </a:p>
          <a:p>
            <a:pPr lvl="2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Barbara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corta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las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verduras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2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Bobby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cocina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pescado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2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Julia come el pan.</a:t>
            </a:r>
          </a:p>
          <a:p>
            <a:pPr lvl="2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Doris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quiere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cocinar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la carne.</a:t>
            </a:r>
          </a:p>
          <a:p>
            <a:pPr lvl="2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Johnny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prueba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los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espaguetis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	</a:t>
            </a:r>
          </a:p>
          <a:p>
            <a:pPr lvl="1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F7BF929-29EF-4E38-9035-0E448E128A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680587"/>
              </p:ext>
            </p:extLst>
          </p:nvPr>
        </p:nvGraphicFramePr>
        <p:xfrm>
          <a:off x="1570825" y="4551082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400485625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26104324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9765520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584734045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r>
                        <a:rPr lang="en-US" dirty="0"/>
                        <a:t>PRONOMBRES DE OBJETO DIRECTO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021974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0818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Masculine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Feminine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Masculine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Feminine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428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him, 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her, 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them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them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91604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4491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425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4850</TotalTime>
  <Words>293</Words>
  <Application>Microsoft Office PowerPoint</Application>
  <PresentationFormat>Widescreen</PresentationFormat>
  <Paragraphs>104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</vt:lpstr>
      <vt:lpstr>Perú 2</vt:lpstr>
      <vt:lpstr>Perú 2 (Tiendas de alimentos, pronombres de objeto directo)</vt:lpstr>
      <vt:lpstr>Perú 2 (Tiendas de alimentos, pronombres de objeto directo)</vt:lpstr>
      <vt:lpstr>Perú 2 (Tiendas de alimentos, pronombres de objeto directo)</vt:lpstr>
      <vt:lpstr>Perú 2 (Tiendas de alimentos, pronombres de objeto directo)</vt:lpstr>
      <vt:lpstr>Perú 2 (Tiendas de alimentos, pronombres de objeto directo)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Crash Course 1</dc:title>
  <dc:creator>savery</dc:creator>
  <cp:lastModifiedBy>Savery, Derick</cp:lastModifiedBy>
  <cp:revision>132</cp:revision>
  <dcterms:created xsi:type="dcterms:W3CDTF">2019-07-27T12:02:36Z</dcterms:created>
  <dcterms:modified xsi:type="dcterms:W3CDTF">2019-09-06T20:02:07Z</dcterms:modified>
</cp:coreProperties>
</file>