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2160" y="2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05/05/2025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05/05/2025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2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05/05/2025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05/05/2025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05/05/2025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05/05/2025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05/05/2025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9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05/05/2025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5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05/05/2025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05/05/2025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4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05/05/2025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60EB-A2F0-433E-8ABA-8514B0939CAC}" type="datetimeFigureOut">
              <a:rPr lang="en-US" smtClean="0"/>
              <a:pPr/>
              <a:t>05/05/2025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4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" y="1256"/>
            <a:ext cx="7771429" cy="10057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3400" y="1066800"/>
            <a:ext cx="60198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>
                <a:latin typeface="Curlz MT"/>
              </a:rPr>
              <a:t>  </a:t>
            </a:r>
            <a:r>
              <a:rPr lang="en-US" sz="2700" dirty="0">
                <a:latin typeface="Comic Sans MS" panose="030F0702030302020204" pitchFamily="66" charset="0"/>
              </a:rPr>
              <a:t>  The Deason Digest Weekly Blast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05000" y="2057400"/>
            <a:ext cx="38862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May 5</a:t>
            </a:r>
            <a:r>
              <a:rPr lang="en-US" sz="3200" baseline="30000" dirty="0">
                <a:latin typeface="Comic Sans MS" panose="030F0702030302020204" pitchFamily="66" charset="0"/>
              </a:rPr>
              <a:t>th</a:t>
            </a:r>
            <a:r>
              <a:rPr lang="en-US" sz="3200" dirty="0">
                <a:latin typeface="Comic Sans MS" panose="030F0702030302020204" pitchFamily="66" charset="0"/>
              </a:rPr>
              <a:t>,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986444"/>
            <a:ext cx="2743200" cy="60016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omic Sans MS" panose="030F0702030302020204" pitchFamily="66" charset="0"/>
              </a:rPr>
              <a:t>We Are Learning About</a:t>
            </a:r>
            <a:r>
              <a:rPr lang="en-US" b="1" dirty="0">
                <a:latin typeface="Comic Sans MS" panose="030F0702030302020204" pitchFamily="66" charset="0"/>
              </a:rPr>
              <a:t>…</a:t>
            </a:r>
          </a:p>
          <a:p>
            <a:r>
              <a:rPr lang="en-US" sz="1200" b="1" dirty="0">
                <a:latin typeface="Bahnschrift Light" panose="020B0502040204020203" pitchFamily="34" charset="0"/>
              </a:rPr>
              <a:t>Reading</a:t>
            </a:r>
            <a:r>
              <a:rPr lang="en-US" sz="1200" dirty="0">
                <a:latin typeface="Bahnschrift Light" panose="020B0502040204020203" pitchFamily="34" charset="0"/>
              </a:rPr>
              <a:t>: We will focus on the </a:t>
            </a:r>
            <a:r>
              <a:rPr lang="en-US" sz="1200" b="1" dirty="0">
                <a:latin typeface="Bahnschrift Light" panose="020B0502040204020203" pitchFamily="34" charset="0"/>
              </a:rPr>
              <a:t>long vowel </a:t>
            </a:r>
            <a:r>
              <a:rPr lang="en-US" sz="1200" b="1" dirty="0" err="1">
                <a:latin typeface="Bahnschrift Light" panose="020B0502040204020203" pitchFamily="34" charset="0"/>
              </a:rPr>
              <a:t>Uu</a:t>
            </a:r>
            <a:r>
              <a:rPr lang="en-US" sz="1200" b="1" dirty="0">
                <a:latin typeface="Bahnschrift Light" panose="020B0502040204020203" pitchFamily="34" charset="0"/>
              </a:rPr>
              <a:t> </a:t>
            </a:r>
            <a:r>
              <a:rPr lang="en-US" sz="1200" dirty="0">
                <a:latin typeface="Bahnschrift Light" panose="020B0502040204020203" pitchFamily="34" charset="0"/>
              </a:rPr>
              <a:t>with silent/bossy e </a:t>
            </a:r>
            <a:r>
              <a:rPr lang="en-US" sz="1200" b="1" dirty="0">
                <a:latin typeface="Bahnschrift Light" panose="020B0502040204020203" pitchFamily="34" charset="0"/>
              </a:rPr>
              <a:t>(spelling pattern </a:t>
            </a:r>
            <a:r>
              <a:rPr lang="en-US" sz="1200" b="1" dirty="0" err="1">
                <a:latin typeface="Bahnschrift Light" panose="020B0502040204020203" pitchFamily="34" charset="0"/>
              </a:rPr>
              <a:t>u_e</a:t>
            </a:r>
            <a:r>
              <a:rPr lang="en-US" sz="1200" b="1" dirty="0">
                <a:latin typeface="Bahnschrift Light" panose="020B0502040204020203" pitchFamily="34" charset="0"/>
              </a:rPr>
              <a:t>/tune)</a:t>
            </a:r>
            <a:r>
              <a:rPr lang="en-US" sz="1200" dirty="0">
                <a:latin typeface="Bahnschrift Light" panose="020B0502040204020203" pitchFamily="34" charset="0"/>
              </a:rPr>
              <a:t>, long vowels review, as well as HFW’s </a:t>
            </a:r>
            <a:r>
              <a:rPr lang="en-US" sz="1200" b="1" dirty="0">
                <a:latin typeface="Bahnschrift Light" panose="020B0502040204020203" pitchFamily="34" charset="0"/>
              </a:rPr>
              <a:t>one </a:t>
            </a:r>
            <a:r>
              <a:rPr lang="en-US" sz="1200" dirty="0">
                <a:latin typeface="Bahnschrift Light" panose="020B0502040204020203" pitchFamily="34" charset="0"/>
              </a:rPr>
              <a:t>and</a:t>
            </a:r>
            <a:r>
              <a:rPr lang="en-US" sz="1200" b="1" dirty="0">
                <a:latin typeface="Bahnschrift Light" panose="020B0502040204020203" pitchFamily="34" charset="0"/>
              </a:rPr>
              <a:t> once. </a:t>
            </a:r>
            <a:r>
              <a:rPr lang="en-US" sz="1200" dirty="0">
                <a:latin typeface="Bahnschrift Light" panose="020B0502040204020203" pitchFamily="34" charset="0"/>
              </a:rPr>
              <a:t>We will identify author’s purpose in texts we read. We will look at pictures, get our mouths ready, flip vowel sounds, and use digraph chunks to help us stretchy-snake tricky words faster. </a:t>
            </a:r>
            <a:r>
              <a:rPr lang="en-US" sz="1200" b="1" dirty="0">
                <a:latin typeface="Bahnschrift Light" panose="020B0502040204020203" pitchFamily="34" charset="0"/>
              </a:rPr>
              <a:t>EQ’s: How are the seasons different? Which season is our favorite? Why?</a:t>
            </a:r>
            <a:endParaRPr lang="en-US" sz="120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Writing</a:t>
            </a:r>
            <a:r>
              <a:rPr lang="en-US" sz="1200" dirty="0">
                <a:latin typeface="Bahnschrift Light" panose="020B0502040204020203" pitchFamily="34" charset="0"/>
              </a:rPr>
              <a:t>: We will focus on printing and tracing upper and lowercase letters,</a:t>
            </a:r>
            <a:r>
              <a:rPr lang="en-US" sz="1200" b="1" dirty="0">
                <a:latin typeface="Bahnschrift Light" panose="020B0502040204020203" pitchFamily="34" charset="0"/>
              </a:rPr>
              <a:t> </a:t>
            </a:r>
            <a:r>
              <a:rPr lang="en-US" sz="1200" dirty="0">
                <a:latin typeface="Bahnschrift Light" panose="020B0502040204020203" pitchFamily="34" charset="0"/>
              </a:rPr>
              <a:t>as well as using stretchy-spelling and sight words to write complete sentences!</a:t>
            </a:r>
            <a:endParaRPr lang="en-US" sz="1200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Math</a:t>
            </a:r>
            <a:r>
              <a:rPr lang="en-US" sz="1200" dirty="0">
                <a:latin typeface="Bahnschrift Light" panose="020B0502040204020203" pitchFamily="34" charset="0"/>
              </a:rPr>
              <a:t>: We will finish </a:t>
            </a:r>
            <a:r>
              <a:rPr lang="en-US" sz="1200" b="1" dirty="0">
                <a:latin typeface="Bahnschrift Light" panose="020B0502040204020203" pitchFamily="34" charset="0"/>
              </a:rPr>
              <a:t>Ch. 19: Measurement </a:t>
            </a:r>
            <a:r>
              <a:rPr lang="en-US" sz="1200" dirty="0">
                <a:latin typeface="Bahnschrift Light" panose="020B0502040204020203" pitchFamily="34" charset="0"/>
              </a:rPr>
              <a:t>and</a:t>
            </a:r>
            <a:r>
              <a:rPr lang="en-US" sz="1200" b="1" dirty="0">
                <a:latin typeface="Bahnschrift Light" panose="020B0502040204020203" pitchFamily="34" charset="0"/>
              </a:rPr>
              <a:t> begin Ch. 20: Sorting and Graphing Data</a:t>
            </a:r>
            <a:r>
              <a:rPr lang="en-US" sz="1200" dirty="0">
                <a:latin typeface="Bahnschrift Light" panose="020B0502040204020203" pitchFamily="34" charset="0"/>
              </a:rPr>
              <a:t>! </a:t>
            </a:r>
            <a:endParaRPr lang="en-US" sz="1200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Science</a:t>
            </a:r>
            <a:r>
              <a:rPr lang="en-US" sz="1200" dirty="0">
                <a:latin typeface="Bahnschrift Light" panose="020B0502040204020203" pitchFamily="34" charset="0"/>
              </a:rPr>
              <a:t>: We will finish </a:t>
            </a:r>
            <a:r>
              <a:rPr lang="en-US" sz="1200" b="1" dirty="0">
                <a:latin typeface="Bahnschrift Light" panose="020B0502040204020203" pitchFamily="34" charset="0"/>
              </a:rPr>
              <a:t>Unit 2: Animals</a:t>
            </a:r>
            <a:r>
              <a:rPr lang="en-US" sz="1200" dirty="0">
                <a:latin typeface="Bahnschrift Light" panose="020B0502040204020203" pitchFamily="34" charset="0"/>
              </a:rPr>
              <a:t>. We will continue our </a:t>
            </a:r>
            <a:r>
              <a:rPr lang="en-US" sz="1200" b="1" i="1" dirty="0">
                <a:latin typeface="Bahnschrift Light" panose="020B0502040204020203" pitchFamily="34" charset="0"/>
              </a:rPr>
              <a:t>lima bean investigation </a:t>
            </a:r>
            <a:r>
              <a:rPr lang="en-US" sz="1200" i="1" dirty="0">
                <a:latin typeface="Bahnschrift Light" panose="020B0502040204020203" pitchFamily="34" charset="0"/>
              </a:rPr>
              <a:t>and our </a:t>
            </a:r>
            <a:r>
              <a:rPr lang="en-US" sz="1200" b="1" i="1" dirty="0">
                <a:latin typeface="Bahnschrift Light" panose="020B0502040204020203" pitchFamily="34" charset="0"/>
              </a:rPr>
              <a:t>butterfly life-cycle observations!</a:t>
            </a:r>
            <a:endParaRPr lang="en-US" sz="120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Social Studies: </a:t>
            </a:r>
            <a:r>
              <a:rPr lang="en-US" sz="1200" dirty="0">
                <a:latin typeface="Bahnschrift Light" panose="020B0502040204020203" pitchFamily="34" charset="0"/>
              </a:rPr>
              <a:t>We will </a:t>
            </a:r>
            <a:r>
              <a:rPr lang="en-US" sz="1200" b="1" i="1" dirty="0">
                <a:latin typeface="Bahnschrift Light" panose="020B0502040204020203" pitchFamily="34" charset="0"/>
              </a:rPr>
              <a:t>continue</a:t>
            </a:r>
            <a:r>
              <a:rPr lang="en-US" sz="1200" dirty="0">
                <a:latin typeface="Bahnschrift Light" panose="020B0502040204020203" pitchFamily="34" charset="0"/>
              </a:rPr>
              <a:t> to practice</a:t>
            </a:r>
            <a:r>
              <a:rPr lang="en-US" sz="1200" b="1" i="1" dirty="0">
                <a:latin typeface="Bahnschrift Light" panose="020B0502040204020203" pitchFamily="34" charset="0"/>
              </a:rPr>
              <a:t> I-Care Rules</a:t>
            </a:r>
            <a:r>
              <a:rPr lang="en-US" sz="1200" dirty="0">
                <a:latin typeface="Bahnschrift Light" panose="020B0502040204020203" pitchFamily="34" charset="0"/>
              </a:rPr>
              <a:t>. We will explore the </a:t>
            </a:r>
            <a:r>
              <a:rPr lang="en-US" sz="1200" b="1" dirty="0">
                <a:latin typeface="Bahnschrift Light" panose="020B0502040204020203" pitchFamily="34" charset="0"/>
              </a:rPr>
              <a:t>4 Seasons, maps, globes, and features of each, like landforms</a:t>
            </a:r>
            <a:r>
              <a:rPr lang="en-US" sz="1200" dirty="0">
                <a:latin typeface="Bahnschrift Light" panose="020B0502040204020203" pitchFamily="34" charset="0"/>
              </a:rPr>
              <a:t>!</a:t>
            </a:r>
            <a:endParaRPr lang="en-US" sz="1200" i="1" dirty="0">
              <a:latin typeface="Bahnschrift Light" panose="020B0502040204020203" pitchFamily="34" charset="0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2754505"/>
            <a:ext cx="2590800" cy="24622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200" b="1" dirty="0">
                <a:latin typeface="Comic Sans MS" panose="030F0702030302020204" pitchFamily="66" charset="0"/>
              </a:rPr>
              <a:t>Homework:</a:t>
            </a:r>
            <a:endParaRPr lang="en-US" b="1" dirty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</a:rPr>
              <a:t>Read to and with your child each night and complete </a:t>
            </a:r>
            <a:r>
              <a:rPr lang="en-US" sz="900" b="1" dirty="0">
                <a:latin typeface="Bahnschrift Light" panose="020B0502040204020203" pitchFamily="34" charset="0"/>
              </a:rPr>
              <a:t>Reading Rally Log</a:t>
            </a:r>
            <a:r>
              <a:rPr lang="en-US" sz="900" dirty="0">
                <a:latin typeface="Bahnschrift Light" panose="020B0502040204020203" pitchFamily="34" charset="0"/>
              </a:rPr>
              <a:t>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</a:rPr>
              <a:t>Practice HFW’s: </a:t>
            </a:r>
            <a:r>
              <a:rPr lang="en-US" sz="900" b="1" i="1" dirty="0">
                <a:latin typeface="Bahnschrift Light" panose="020B0502040204020203" pitchFamily="34" charset="0"/>
              </a:rPr>
              <a:t>the, I, and, a, is, as, said, to, do, of, see, he, be, me, from, was, you, have, what, your, want, go, no, so, goes, says, she, we, they, their, were, talk, walk, could, would, should, or, for, where, there, who, by, my, one, once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b="1">
                <a:latin typeface="Bahnschrift Light" panose="020B0502040204020203" pitchFamily="34" charset="0"/>
              </a:rPr>
              <a:t>Go </a:t>
            </a:r>
            <a:r>
              <a:rPr lang="en-US" sz="900" b="1" dirty="0">
                <a:latin typeface="Bahnschrift Light" panose="020B0502040204020203" pitchFamily="34" charset="0"/>
              </a:rPr>
              <a:t>Math </a:t>
            </a:r>
            <a:r>
              <a:rPr lang="en-US" sz="900" dirty="0">
                <a:latin typeface="Bahnschrift Light" panose="020B0502040204020203" pitchFamily="34" charset="0"/>
              </a:rPr>
              <a:t>Home Practice for Ch. 19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b="1" dirty="0">
                <a:latin typeface="Bahnschrift Light" panose="020B0502040204020203" pitchFamily="34" charset="0"/>
                <a:cs typeface="Calibri"/>
              </a:rPr>
              <a:t>UFLI</a:t>
            </a:r>
            <a:r>
              <a:rPr lang="en-US" sz="900" dirty="0">
                <a:latin typeface="Bahnschrift Light" panose="020B0502040204020203" pitchFamily="34" charset="0"/>
                <a:cs typeface="Calibri"/>
              </a:rPr>
              <a:t> Home Practice Pages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  <a:cs typeface="Calibri"/>
              </a:rPr>
              <a:t>Go over Weekly Work and discuss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300" dirty="0">
              <a:latin typeface="Calibri"/>
              <a:cs typeface="Calibri"/>
            </a:endParaRPr>
          </a:p>
          <a:p>
            <a:endParaRPr lang="en-US" dirty="0">
              <a:latin typeface="AR DARLING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5175677"/>
            <a:ext cx="2819400" cy="58785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omic Sans MS" panose="030F0702030302020204" pitchFamily="66" charset="0"/>
              </a:rPr>
              <a:t>Important Dates: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May 5-9: Teacher Appreciation Week! </a:t>
            </a:r>
          </a:p>
          <a:p>
            <a:pPr marL="285750" indent="-285750">
              <a:buFont typeface="Arial"/>
              <a:buChar char="•"/>
            </a:pPr>
            <a:endParaRPr lang="en-US" sz="1600" b="1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6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May 11: </a:t>
            </a:r>
            <a:r>
              <a:rPr lang="en-US" sz="16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Mother’s Day</a:t>
            </a:r>
          </a:p>
          <a:p>
            <a:pPr marL="285750" indent="-285750">
              <a:buFont typeface="Arial"/>
              <a:buChar char="•"/>
            </a:pPr>
            <a:endParaRPr lang="en-US" sz="1600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6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May 16: Patriotic Performance and Picnic @10:30</a:t>
            </a:r>
          </a:p>
          <a:p>
            <a:pPr marL="285750" indent="-285750">
              <a:buFont typeface="Arial"/>
              <a:buChar char="•"/>
            </a:pPr>
            <a:endParaRPr lang="en-US" sz="1600" b="1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600" b="1" i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May 21-23: Early Release Days, Dismiss at 12:20!</a:t>
            </a:r>
          </a:p>
          <a:p>
            <a:pPr marL="285750" indent="-285750">
              <a:buFont typeface="Arial"/>
              <a:buChar char="•"/>
            </a:pPr>
            <a:endParaRPr lang="en-US" sz="1600" i="1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6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May 23: Last Day of School</a:t>
            </a:r>
            <a:endParaRPr lang="en-US" sz="1600" i="1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2400" b="1" dirty="0">
              <a:latin typeface="Calibri"/>
              <a:cs typeface="Calibri"/>
            </a:endParaRPr>
          </a:p>
          <a:p>
            <a:pPr algn="ctr"/>
            <a:endParaRPr lang="en-US" sz="2400" dirty="0"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6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8A3865EE2494CB1B52755F41097F9" ma:contentTypeVersion="12" ma:contentTypeDescription="Create a new document." ma:contentTypeScope="" ma:versionID="7e21881e3a8567d06cbffed7558c01e1">
  <xsd:schema xmlns:xsd="http://www.w3.org/2001/XMLSchema" xmlns:xs="http://www.w3.org/2001/XMLSchema" xmlns:p="http://schemas.microsoft.com/office/2006/metadata/properties" xmlns:ns3="edf0d076-2bb9-4b88-96f6-bf602d095c95" xmlns:ns4="39e0da4a-82de-4426-9558-1fdbc4c26683" targetNamespace="http://schemas.microsoft.com/office/2006/metadata/properties" ma:root="true" ma:fieldsID="c1de3f32a91c6c169c9baf5b64ff22ca" ns3:_="" ns4:_="">
    <xsd:import namespace="edf0d076-2bb9-4b88-96f6-bf602d095c95"/>
    <xsd:import namespace="39e0da4a-82de-4426-9558-1fdbc4c266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0d076-2bb9-4b88-96f6-bf602d095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0da4a-82de-4426-9558-1fdbc4c2668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2C1312-B875-4B3C-9645-D31F8803B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f0d076-2bb9-4b88-96f6-bf602d095c95"/>
    <ds:schemaRef ds:uri="39e0da4a-82de-4426-9558-1fdbc4c26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B41A67-29F9-4134-8AAC-A10A07BD347F}">
  <ds:schemaRefs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39e0da4a-82de-4426-9558-1fdbc4c26683"/>
    <ds:schemaRef ds:uri="edf0d076-2bb9-4b88-96f6-bf602d095c95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6CDE11C-40CF-4B6B-B4B2-399444E073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36400</TotalTime>
  <Words>377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 DARLING</vt:lpstr>
      <vt:lpstr>Arial</vt:lpstr>
      <vt:lpstr>Bahnschrift Light</vt:lpstr>
      <vt:lpstr>Calibri</vt:lpstr>
      <vt:lpstr>Cambria</vt:lpstr>
      <vt:lpstr>Comic Sans MS</vt:lpstr>
      <vt:lpstr>Curlz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</dc:creator>
  <cp:lastModifiedBy>Deason, Renee</cp:lastModifiedBy>
  <cp:revision>233</cp:revision>
  <cp:lastPrinted>2025-04-04T11:47:40Z</cp:lastPrinted>
  <dcterms:created xsi:type="dcterms:W3CDTF">2015-07-01T02:16:27Z</dcterms:created>
  <dcterms:modified xsi:type="dcterms:W3CDTF">2025-05-05T19:30:25Z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0x010100BB18A3865EE2494CB1B52755F41097F9</vt:lpwstr>
  </property>
</Properties>
</file>