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4" ContentType="video/mp4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1"/>
  </p:notesMasterIdLst>
  <p:sldIdLst>
    <p:sldId id="259" r:id="rId5"/>
    <p:sldId id="260" r:id="rId6"/>
    <p:sldId id="264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6" autoAdjust="0"/>
    <p:restoredTop sz="94341" autoAdjust="0"/>
  </p:normalViewPr>
  <p:slideViewPr>
    <p:cSldViewPr snapToGrid="0">
      <p:cViewPr varScale="1">
        <p:scale>
          <a:sx n="123" d="100"/>
          <a:sy n="123" d="100"/>
        </p:scale>
        <p:origin x="728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8B987B-6643-43AA-9B56-509B80CCD0F3}" type="datetimeFigureOut">
              <a:rPr lang="en-US" smtClean="0"/>
              <a:t>4/13/20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0D42F3-CDD5-4B19-B3DB-7C5223465A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058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F5248-46FB-4B21-86CC-193094DCEFA0}" type="datetime1">
              <a:rPr lang="en-US" smtClean="0"/>
              <a:t>4/13/20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1CC9A-5A1F-4B55-A065-BB4E65346D4D}" type="datetime1">
              <a:rPr lang="en-US" smtClean="0"/>
              <a:t>4/13/20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9D0E3-2BD6-4254-82D0-8E1441667E33}" type="datetime1">
              <a:rPr lang="en-US" smtClean="0"/>
              <a:t>4/13/20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BCEC5-CE1B-4617-82D6-65BD0F5B07A5}" type="datetime1">
              <a:rPr lang="en-US" smtClean="0"/>
              <a:t>4/13/20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011BD-7957-4CF3-8BCA-9A385F7F00A0}" type="datetime1">
              <a:rPr lang="en-US" smtClean="0"/>
              <a:t>4/13/20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D1E35-9E29-4BA2-8650-B8DF2FB8418A}" type="datetime1">
              <a:rPr lang="en-US" smtClean="0"/>
              <a:t>4/13/20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E36BE-4641-4FC6-BB34-6A020DAA3E16}" type="datetime1">
              <a:rPr lang="en-US" smtClean="0"/>
              <a:t>4/13/20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F94D2-0D2E-4C87-8168-ED920BF6FA52}" type="datetime1">
              <a:rPr lang="en-US" smtClean="0"/>
              <a:t>4/13/20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852E-F5CF-4AEE-8E73-07BBAD90892A}" type="datetime1">
              <a:rPr lang="en-US" smtClean="0"/>
              <a:t>4/13/20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CBE78-9AC4-4210-8A68-53918CCA97CC}" type="datetime1">
              <a:rPr lang="en-US" smtClean="0"/>
              <a:t>4/13/20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BF09E-DD05-437F-9F41-BFC11A888A78}" type="datetime1">
              <a:rPr lang="en-US" smtClean="0"/>
              <a:t>4/13/20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C3E312BF-6E7B-46F2-B83A-98982FB970FA}" type="datetime1">
              <a:rPr lang="en-US" smtClean="0"/>
              <a:t>4/13/20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="" xmlns:a16="http://schemas.microsoft.com/office/drawing/2014/main" id="{8F3CF990-ACB8-443A-BB74-D36EC8A00B0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00B98862-BEE1-44FB-A335-A1B9106B44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50" name="Freeform: Shape 49">
            <a:extLst>
              <a:ext uri="{FF2B5EF4-FFF2-40B4-BE49-F238E27FC236}">
                <a16:creationId xmlns="" xmlns:a16="http://schemas.microsoft.com/office/drawing/2014/main" id="{65F94F98-3A57-49AA-838E-91AAF600B6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7185CF21-0594-48C0-9F3E-254D6BCE9D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9" y="-5487"/>
            <a:ext cx="12189867" cy="6858000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="" xmlns:a16="http://schemas.microsoft.com/office/drawing/2014/main" id="{A0B5529D-5CAA-4BF2-B5C9-34705E7661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" name="Freeform: Shape 55">
            <a:extLst>
              <a:ext uri="{FF2B5EF4-FFF2-40B4-BE49-F238E27FC236}">
                <a16:creationId xmlns="" xmlns:a16="http://schemas.microsoft.com/office/drawing/2014/main" id="{FBD68200-BC03-4015-860B-CD5C30CD76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9910" y="0"/>
            <a:ext cx="7869544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996">
                <a:srgbClr val="1F2D29">
                  <a:alpha val="4000"/>
                </a:srgbClr>
              </a:gs>
              <a:gs pos="20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" name="Oval 57">
            <a:extLst>
              <a:ext uri="{FF2B5EF4-FFF2-40B4-BE49-F238E27FC236}">
                <a16:creationId xmlns="" xmlns:a16="http://schemas.microsoft.com/office/drawing/2014/main" id="{332A6F87-AC28-4AA8-B8A6-AEBC67BD0D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2282700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2D3C9CC-F0AD-4F56-9B0F-18ED29C3B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8437" y="1008796"/>
            <a:ext cx="7369642" cy="3608480"/>
          </a:xfrm>
        </p:spPr>
        <p:txBody>
          <a:bodyPr>
            <a:normAutofit fontScale="90000"/>
          </a:bodyPr>
          <a:lstStyle/>
          <a:p>
            <a:pPr algn="l"/>
            <a:r>
              <a:rPr lang="en-US" sz="8000" b="1" dirty="0">
                <a:solidFill>
                  <a:schemeClr val="tx2">
                    <a:lumMod val="10000"/>
                  </a:schemeClr>
                </a:solidFill>
              </a:rPr>
              <a:t>Wonders lesson: Unit 5 </a:t>
            </a:r>
            <a:r>
              <a:rPr lang="en-US" sz="8000" b="1">
                <a:solidFill>
                  <a:schemeClr val="tx2">
                    <a:lumMod val="10000"/>
                  </a:schemeClr>
                </a:solidFill>
              </a:rPr>
              <a:t>Week 4 – Day 2</a:t>
            </a:r>
            <a:endParaRPr lang="en-US" sz="8000" b="1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624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EC0294F1-7EE2-4EB9-A41B-908481D40A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132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43" name="Rectangle 42">
            <a:extLst>
              <a:ext uri="{FF2B5EF4-FFF2-40B4-BE49-F238E27FC236}">
                <a16:creationId xmlns="" xmlns:a16="http://schemas.microsoft.com/office/drawing/2014/main" id="{B5E326A3-EB92-4BDA-9F77-45197E0CBE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39686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CAC996C7-7B84-4645-9AA1-6EA85EAB47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32DC315B-5680-47D9-B827-34D012FB14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D5D5B6-1EE6-4A33-9D8C-0932DF771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42" y="576776"/>
            <a:ext cx="10434826" cy="759656"/>
          </a:xfrm>
        </p:spPr>
        <p:txBody>
          <a:bodyPr>
            <a:normAutofit/>
          </a:bodyPr>
          <a:lstStyle/>
          <a:p>
            <a:pPr algn="l"/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sz="2400" dirty="0">
                <a:solidFill>
                  <a:schemeClr val="bg2">
                    <a:lumMod val="10000"/>
                  </a:schemeClr>
                </a:solidFill>
              </a:rPr>
            </a:b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218E397-0712-4986-B5E0-131BC4D09322}"/>
              </a:ext>
            </a:extLst>
          </p:cNvPr>
          <p:cNvSpPr txBox="1"/>
          <p:nvPr/>
        </p:nvSpPr>
        <p:spPr>
          <a:xfrm>
            <a:off x="2045062" y="39952"/>
            <a:ext cx="8314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 2 – April 14, 2020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435A254-DAA0-48DA-9E93-C0969AB67BC9}"/>
              </a:ext>
            </a:extLst>
          </p:cNvPr>
          <p:cNvSpPr txBox="1"/>
          <p:nvPr/>
        </p:nvSpPr>
        <p:spPr>
          <a:xfrm>
            <a:off x="1007761" y="607162"/>
            <a:ext cx="1038910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10000"/>
                  </a:schemeClr>
                </a:solidFill>
              </a:rPr>
              <a:t>Vocabulary using context clues:</a:t>
            </a:r>
            <a:br>
              <a:rPr lang="en-US" sz="3600" dirty="0">
                <a:solidFill>
                  <a:schemeClr val="bg2">
                    <a:lumMod val="10000"/>
                  </a:schemeClr>
                </a:solidFill>
              </a:rPr>
            </a:br>
            <a:endParaRPr lang="en-US" sz="3600" dirty="0">
              <a:solidFill>
                <a:schemeClr val="bg2">
                  <a:lumMod val="10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INSIDE –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</a:rPr>
              <a:t> Look </a:t>
            </a:r>
            <a:r>
              <a:rPr lang="en-US" sz="3600" i="1" u="sng" dirty="0">
                <a:solidFill>
                  <a:schemeClr val="bg2">
                    <a:lumMod val="10000"/>
                  </a:schemeClr>
                </a:solidFill>
              </a:rPr>
              <a:t>inside 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</a:rPr>
              <a:t>the word for prefixes, suffixes, root or base words</a:t>
            </a:r>
            <a:br>
              <a:rPr lang="en-US" sz="3600" dirty="0">
                <a:solidFill>
                  <a:schemeClr val="bg2">
                    <a:lumMod val="10000"/>
                  </a:schemeClr>
                </a:solidFill>
              </a:rPr>
            </a:br>
            <a:endParaRPr lang="en-US" sz="3600" i="1" u="sng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OUTSIDE – 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</a:rPr>
              <a:t>Look in the sentence being used</a:t>
            </a:r>
            <a:br>
              <a:rPr lang="en-US" sz="3600" dirty="0">
                <a:solidFill>
                  <a:schemeClr val="bg2">
                    <a:lumMod val="10000"/>
                  </a:schemeClr>
                </a:solidFill>
              </a:rPr>
            </a:br>
            <a:endParaRPr lang="en-US" sz="36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 – 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</a:rPr>
              <a:t>Look in the paragraph, or text features (pictures, graphs, charts, etc.)</a:t>
            </a:r>
            <a:br>
              <a:rPr lang="en-US" sz="3600" dirty="0">
                <a:solidFill>
                  <a:schemeClr val="bg2">
                    <a:lumMod val="10000"/>
                  </a:schemeClr>
                </a:solidFill>
              </a:rPr>
            </a:br>
            <a:endParaRPr lang="en-US" sz="36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BEYOND – 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</a:rPr>
              <a:t>Dictionary or glossary</a:t>
            </a:r>
          </a:p>
        </p:txBody>
      </p:sp>
    </p:spTree>
    <p:extLst>
      <p:ext uri="{BB962C8B-B14F-4D97-AF65-F5344CB8AC3E}">
        <p14:creationId xmlns:p14="http://schemas.microsoft.com/office/powerpoint/2010/main" val="21519248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EC0294F1-7EE2-4EB9-A41B-908481D40A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132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43" name="Rectangle 42">
            <a:extLst>
              <a:ext uri="{FF2B5EF4-FFF2-40B4-BE49-F238E27FC236}">
                <a16:creationId xmlns="" xmlns:a16="http://schemas.microsoft.com/office/drawing/2014/main" id="{B5E326A3-EB92-4BDA-9F77-45197E0CBE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39686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CAC996C7-7B84-4645-9AA1-6EA85EAB47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32DC315B-5680-47D9-B827-34D012FB14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D5D5B6-1EE6-4A33-9D8C-0932DF771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42" y="576776"/>
            <a:ext cx="10434826" cy="759656"/>
          </a:xfrm>
        </p:spPr>
        <p:txBody>
          <a:bodyPr>
            <a:normAutofit/>
          </a:bodyPr>
          <a:lstStyle/>
          <a:p>
            <a:pPr algn="l"/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sz="2400" dirty="0">
                <a:solidFill>
                  <a:schemeClr val="bg2">
                    <a:lumMod val="10000"/>
                  </a:schemeClr>
                </a:solidFill>
              </a:rPr>
            </a:b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218E397-0712-4986-B5E0-131BC4D09322}"/>
              </a:ext>
            </a:extLst>
          </p:cNvPr>
          <p:cNvSpPr txBox="1"/>
          <p:nvPr/>
        </p:nvSpPr>
        <p:spPr>
          <a:xfrm>
            <a:off x="2045062" y="39952"/>
            <a:ext cx="8314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 2 – April 14, 2020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435A254-DAA0-48DA-9E93-C0969AB67BC9}"/>
              </a:ext>
            </a:extLst>
          </p:cNvPr>
          <p:cNvSpPr txBox="1"/>
          <p:nvPr/>
        </p:nvSpPr>
        <p:spPr>
          <a:xfrm>
            <a:off x="1099788" y="731520"/>
            <a:ext cx="103891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10000"/>
                  </a:schemeClr>
                </a:solidFill>
              </a:rPr>
              <a:t>Use the next slide to help you complete the Context Clue graphic organizer. </a:t>
            </a:r>
          </a:p>
          <a:p>
            <a:endParaRPr lang="en-US" sz="36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8868C82-AE81-4E38-9C09-03DD8601A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788" y="2485846"/>
            <a:ext cx="3186266" cy="42538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8830889-86D3-4438-979F-F762395FA8D0}"/>
              </a:ext>
            </a:extLst>
          </p:cNvPr>
          <p:cNvSpPr txBox="1"/>
          <p:nvPr/>
        </p:nvSpPr>
        <p:spPr>
          <a:xfrm>
            <a:off x="4783015" y="2356218"/>
            <a:ext cx="644694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Remember – ONLY complete the columns labeled “word”, “clues” and “what I think it means….”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After completing all 8 words, go to your online glossary and see how close you were and fill in “what it really means”.</a:t>
            </a:r>
          </a:p>
        </p:txBody>
      </p:sp>
    </p:spTree>
    <p:extLst>
      <p:ext uri="{BB962C8B-B14F-4D97-AF65-F5344CB8AC3E}">
        <p14:creationId xmlns:p14="http://schemas.microsoft.com/office/powerpoint/2010/main" val="5069941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EC0294F1-7EE2-4EB9-A41B-908481D40A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132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43" name="Rectangle 42">
            <a:extLst>
              <a:ext uri="{FF2B5EF4-FFF2-40B4-BE49-F238E27FC236}">
                <a16:creationId xmlns="" xmlns:a16="http://schemas.microsoft.com/office/drawing/2014/main" id="{B5E326A3-EB92-4BDA-9F77-45197E0CBE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39686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CAC996C7-7B84-4645-9AA1-6EA85EAB47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32DC315B-5680-47D9-B827-34D012FB14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31195B4-A3CA-4D2D-B5FD-AD7075404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32" y="707886"/>
            <a:ext cx="11351736" cy="61501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218E397-0712-4986-B5E0-131BC4D09322}"/>
              </a:ext>
            </a:extLst>
          </p:cNvPr>
          <p:cNvSpPr txBox="1"/>
          <p:nvPr/>
        </p:nvSpPr>
        <p:spPr>
          <a:xfrm>
            <a:off x="1992097" y="0"/>
            <a:ext cx="8314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 2 – April 14, 2020</a:t>
            </a:r>
          </a:p>
        </p:txBody>
      </p:sp>
    </p:spTree>
    <p:extLst>
      <p:ext uri="{BB962C8B-B14F-4D97-AF65-F5344CB8AC3E}">
        <p14:creationId xmlns:p14="http://schemas.microsoft.com/office/powerpoint/2010/main" val="23416000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EC0294F1-7EE2-4EB9-A41B-908481D40A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132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43" name="Rectangle 42">
            <a:extLst>
              <a:ext uri="{FF2B5EF4-FFF2-40B4-BE49-F238E27FC236}">
                <a16:creationId xmlns="" xmlns:a16="http://schemas.microsoft.com/office/drawing/2014/main" id="{B5E326A3-EB92-4BDA-9F77-45197E0CBE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39686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CAC996C7-7B84-4645-9AA1-6EA85EAB47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32DC315B-5680-47D9-B827-34D012FB14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218E397-0712-4986-B5E0-131BC4D09322}"/>
              </a:ext>
            </a:extLst>
          </p:cNvPr>
          <p:cNvSpPr txBox="1"/>
          <p:nvPr/>
        </p:nvSpPr>
        <p:spPr>
          <a:xfrm>
            <a:off x="1541181" y="0"/>
            <a:ext cx="8314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 2 – April 14, 2020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121B859-8937-4A89-BFAB-A8A9F796B4AA}"/>
              </a:ext>
            </a:extLst>
          </p:cNvPr>
          <p:cNvSpPr txBox="1"/>
          <p:nvPr/>
        </p:nvSpPr>
        <p:spPr>
          <a:xfrm>
            <a:off x="1148659" y="656399"/>
            <a:ext cx="10020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How to access your Wonders Literature Anthology and glossary to check your answers using </a:t>
            </a:r>
            <a:r>
              <a:rPr lang="en-US" sz="20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Classlink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2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Just press play on the bottom left!</a:t>
            </a:r>
          </a:p>
        </p:txBody>
      </p:sp>
      <p:pic>
        <p:nvPicPr>
          <p:cNvPr id="13" name="Screen Recording 12">
            <a:hlinkClick r:id="" action="ppaction://media"/>
            <a:extLst>
              <a:ext uri="{FF2B5EF4-FFF2-40B4-BE49-F238E27FC236}">
                <a16:creationId xmlns="" xmlns:a16="http://schemas.microsoft.com/office/drawing/2014/main" id="{BC6155EA-4A3A-47B6-97A7-D55D114E95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659" y="1483782"/>
            <a:ext cx="10020136" cy="525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5749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7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EC0294F1-7EE2-4EB9-A41B-908481D40A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132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43" name="Rectangle 42">
            <a:extLst>
              <a:ext uri="{FF2B5EF4-FFF2-40B4-BE49-F238E27FC236}">
                <a16:creationId xmlns="" xmlns:a16="http://schemas.microsoft.com/office/drawing/2014/main" id="{B5E326A3-EB92-4BDA-9F77-45197E0CBE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39686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CAC996C7-7B84-4645-9AA1-6EA85EAB47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32DC315B-5680-47D9-B827-34D012FB14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218E397-0712-4986-B5E0-131BC4D09322}"/>
              </a:ext>
            </a:extLst>
          </p:cNvPr>
          <p:cNvSpPr txBox="1"/>
          <p:nvPr/>
        </p:nvSpPr>
        <p:spPr>
          <a:xfrm>
            <a:off x="2093843" y="198783"/>
            <a:ext cx="8314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 2 – April 14, 2020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052A16C-25D3-4CCB-9A69-9BE156F788CD}"/>
              </a:ext>
            </a:extLst>
          </p:cNvPr>
          <p:cNvSpPr txBox="1"/>
          <p:nvPr/>
        </p:nvSpPr>
        <p:spPr>
          <a:xfrm>
            <a:off x="6034371" y="1046922"/>
            <a:ext cx="496086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Today’s “To-Do” List</a:t>
            </a:r>
          </a:p>
          <a:p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Email, text, Remind your answers to the following:</a:t>
            </a:r>
          </a:p>
          <a:p>
            <a:r>
              <a:rPr 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/>
            </a:r>
            <a:br>
              <a:rPr 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r>
              <a:rPr 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1. Completed graphic organizer.</a:t>
            </a:r>
          </a:p>
          <a:p>
            <a:endParaRPr 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2. P. 231 in your “Your Turn” practice book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FB81305-C6BE-40A6-A05E-47F34C46C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606" y="2134049"/>
            <a:ext cx="4664828" cy="330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1470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209D4EA3-187B-4130-8E4D-A4F81F96784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15A3BA9-6D02-4532-AB7C-88A97C6EE2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E38766F-4A4C-4A97-A586-D473DB73896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Madison design</Template>
  <TotalTime>0</TotalTime>
  <Words>151</Words>
  <Application>Microsoft Macintosh PowerPoint</Application>
  <PresentationFormat>Widescreen</PresentationFormat>
  <Paragraphs>22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MS Shell Dlg 2</vt:lpstr>
      <vt:lpstr>Wingdings</vt:lpstr>
      <vt:lpstr>Wingdings 3</vt:lpstr>
      <vt:lpstr>Madison</vt:lpstr>
      <vt:lpstr>Wonders lesson: Unit 5 Week 4 – Day 2</vt:lpstr>
      <vt:lpstr> </vt:lpstr>
      <vt:lpstr>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2020-03-30T17:48:25Z</dcterms:created>
  <dcterms:modified xsi:type="dcterms:W3CDTF">2020-04-13T04:46:22Z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