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31"/>
  </p:notesMasterIdLst>
  <p:handoutMasterIdLst>
    <p:handoutMasterId r:id="rId32"/>
  </p:handoutMasterIdLst>
  <p:sldIdLst>
    <p:sldId id="256" r:id="rId2"/>
    <p:sldId id="257" r:id="rId3"/>
    <p:sldId id="270" r:id="rId4"/>
    <p:sldId id="271" r:id="rId5"/>
    <p:sldId id="265" r:id="rId6"/>
    <p:sldId id="264" r:id="rId7"/>
    <p:sldId id="266" r:id="rId8"/>
    <p:sldId id="260" r:id="rId9"/>
    <p:sldId id="287" r:id="rId10"/>
    <p:sldId id="284" r:id="rId11"/>
    <p:sldId id="272" r:id="rId12"/>
    <p:sldId id="268" r:id="rId13"/>
    <p:sldId id="261" r:id="rId14"/>
    <p:sldId id="273" r:id="rId15"/>
    <p:sldId id="274" r:id="rId16"/>
    <p:sldId id="275" r:id="rId17"/>
    <p:sldId id="276" r:id="rId18"/>
    <p:sldId id="291" r:id="rId19"/>
    <p:sldId id="286" r:id="rId20"/>
    <p:sldId id="277" r:id="rId21"/>
    <p:sldId id="288" r:id="rId22"/>
    <p:sldId id="290" r:id="rId23"/>
    <p:sldId id="289" r:id="rId24"/>
    <p:sldId id="278" r:id="rId25"/>
    <p:sldId id="279" r:id="rId26"/>
    <p:sldId id="280" r:id="rId27"/>
    <p:sldId id="285" r:id="rId28"/>
    <p:sldId id="267"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44" autoAdjust="0"/>
  </p:normalViewPr>
  <p:slideViewPr>
    <p:cSldViewPr>
      <p:cViewPr>
        <p:scale>
          <a:sx n="125" d="100"/>
          <a:sy n="125" d="100"/>
        </p:scale>
        <p:origin x="-392" y="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26T13:10:12.836" idx="1">
    <p:pos x="10" y="10"/>
    <p:text>The second sentence doesn't make any sense.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CBF34-F6E3-4C7A-855C-BF9B23C1D90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7C85A6A-0EEA-4AE1-A00A-9C93DA585C90}">
      <dgm:prSet phldrT="[Text]"/>
      <dgm:spPr/>
      <dgm:t>
        <a:bodyPr/>
        <a:lstStyle/>
        <a:p>
          <a:r>
            <a:rPr lang="en-US" dirty="0" smtClean="0"/>
            <a:t>delete</a:t>
          </a:r>
          <a:endParaRPr lang="en-US" dirty="0"/>
        </a:p>
      </dgm:t>
    </dgm:pt>
    <dgm:pt modelId="{40B6910D-9CD1-425B-B3D3-A705E6FB4465}" type="parTrans" cxnId="{66D01E5B-0DAC-48C8-9A43-CFB94B75C72D}">
      <dgm:prSet/>
      <dgm:spPr/>
      <dgm:t>
        <a:bodyPr/>
        <a:lstStyle/>
        <a:p>
          <a:endParaRPr lang="en-US"/>
        </a:p>
      </dgm:t>
    </dgm:pt>
    <dgm:pt modelId="{272198F8-6BF6-4677-9074-26BAC9305AE8}" type="sibTrans" cxnId="{66D01E5B-0DAC-48C8-9A43-CFB94B75C72D}">
      <dgm:prSet/>
      <dgm:spPr/>
      <dgm:t>
        <a:bodyPr/>
        <a:lstStyle/>
        <a:p>
          <a:endParaRPr lang="en-US"/>
        </a:p>
      </dgm:t>
    </dgm:pt>
    <dgm:pt modelId="{3AEC0B58-89DD-43A2-8363-319D0452E767}">
      <dgm:prSet phldrT="[Text]"/>
      <dgm:spPr/>
      <dgm:t>
        <a:bodyPr/>
        <a:lstStyle/>
        <a:p>
          <a:r>
            <a:rPr lang="en-US" dirty="0" smtClean="0"/>
            <a:t>delete</a:t>
          </a:r>
          <a:endParaRPr lang="en-US" dirty="0"/>
        </a:p>
      </dgm:t>
    </dgm:pt>
    <dgm:pt modelId="{9DB58688-738B-42A8-9E28-9ED1F6FFE6F0}" type="parTrans" cxnId="{D288C022-692D-4873-B7D1-53610B2B3577}">
      <dgm:prSet/>
      <dgm:spPr/>
      <dgm:t>
        <a:bodyPr/>
        <a:lstStyle/>
        <a:p>
          <a:endParaRPr lang="en-US"/>
        </a:p>
      </dgm:t>
    </dgm:pt>
    <dgm:pt modelId="{9D483C72-593C-4B2A-BC5F-8CB9D2168BFF}" type="sibTrans" cxnId="{D288C022-692D-4873-B7D1-53610B2B3577}">
      <dgm:prSet/>
      <dgm:spPr/>
      <dgm:t>
        <a:bodyPr/>
        <a:lstStyle/>
        <a:p>
          <a:endParaRPr lang="en-US"/>
        </a:p>
      </dgm:t>
    </dgm:pt>
    <dgm:pt modelId="{6DE7A357-0724-49E7-AE96-C40689FB9F7C}">
      <dgm:prSet phldrT="[Text]"/>
      <dgm:spPr/>
      <dgm:t>
        <a:bodyPr/>
        <a:lstStyle/>
        <a:p>
          <a:r>
            <a:rPr lang="en-US" dirty="0" smtClean="0"/>
            <a:t>delete</a:t>
          </a:r>
          <a:endParaRPr lang="en-US" dirty="0"/>
        </a:p>
      </dgm:t>
    </dgm:pt>
    <dgm:pt modelId="{46C8CDE6-8EB8-42F9-A9C7-E69AA8ABA692}" type="parTrans" cxnId="{58B6B151-CEA9-4DB8-A06A-014CA71D04B2}">
      <dgm:prSet/>
      <dgm:spPr/>
      <dgm:t>
        <a:bodyPr/>
        <a:lstStyle/>
        <a:p>
          <a:endParaRPr lang="en-US"/>
        </a:p>
      </dgm:t>
    </dgm:pt>
    <dgm:pt modelId="{E0DFC692-A65F-4CF6-9774-7149A41BF46E}" type="sibTrans" cxnId="{58B6B151-CEA9-4DB8-A06A-014CA71D04B2}">
      <dgm:prSet/>
      <dgm:spPr/>
      <dgm:t>
        <a:bodyPr/>
        <a:lstStyle/>
        <a:p>
          <a:endParaRPr lang="en-US"/>
        </a:p>
      </dgm:t>
    </dgm:pt>
    <dgm:pt modelId="{FD9F4731-2EFB-42C5-A9A8-28E32BC4438D}">
      <dgm:prSet phldrT="[Text]"/>
      <dgm:spPr/>
      <dgm:t>
        <a:bodyPr/>
        <a:lstStyle/>
        <a:p>
          <a:r>
            <a:rPr lang="en-US" dirty="0" smtClean="0"/>
            <a:t>delete</a:t>
          </a:r>
          <a:endParaRPr lang="en-US" dirty="0"/>
        </a:p>
      </dgm:t>
    </dgm:pt>
    <dgm:pt modelId="{C732CC23-59F6-4CCA-8BAE-CE2D35D84F74}" type="parTrans" cxnId="{6CF8A40D-44DF-4637-85D5-D44A6BF3E10E}">
      <dgm:prSet/>
      <dgm:spPr/>
      <dgm:t>
        <a:bodyPr/>
        <a:lstStyle/>
        <a:p>
          <a:endParaRPr lang="en-US"/>
        </a:p>
      </dgm:t>
    </dgm:pt>
    <dgm:pt modelId="{1071B2F0-9387-4EFE-A762-E15B8F53C668}" type="sibTrans" cxnId="{6CF8A40D-44DF-4637-85D5-D44A6BF3E10E}">
      <dgm:prSet/>
      <dgm:spPr/>
      <dgm:t>
        <a:bodyPr/>
        <a:lstStyle/>
        <a:p>
          <a:endParaRPr lang="en-US"/>
        </a:p>
      </dgm:t>
    </dgm:pt>
    <dgm:pt modelId="{5C52586D-261C-4CE4-B442-42F4C99628A6}" type="pres">
      <dgm:prSet presAssocID="{E66CBF34-F6E3-4C7A-855C-BF9B23C1D906}" presName="matrix" presStyleCnt="0">
        <dgm:presLayoutVars>
          <dgm:chMax val="1"/>
          <dgm:dir/>
          <dgm:resizeHandles val="exact"/>
        </dgm:presLayoutVars>
      </dgm:prSet>
      <dgm:spPr/>
      <dgm:t>
        <a:bodyPr/>
        <a:lstStyle/>
        <a:p>
          <a:endParaRPr lang="en-US"/>
        </a:p>
      </dgm:t>
    </dgm:pt>
    <dgm:pt modelId="{54208081-9808-4876-8CB2-02AAA3E06B9D}" type="pres">
      <dgm:prSet presAssocID="{E66CBF34-F6E3-4C7A-855C-BF9B23C1D906}" presName="diamond" presStyleLbl="bgShp" presStyleIdx="0" presStyleCnt="1"/>
      <dgm:spPr/>
    </dgm:pt>
    <dgm:pt modelId="{97263425-ACF1-4A77-A550-7266F180DB01}" type="pres">
      <dgm:prSet presAssocID="{E66CBF34-F6E3-4C7A-855C-BF9B23C1D906}" presName="quad1" presStyleLbl="node1" presStyleIdx="0" presStyleCnt="4">
        <dgm:presLayoutVars>
          <dgm:chMax val="0"/>
          <dgm:chPref val="0"/>
          <dgm:bulletEnabled val="1"/>
        </dgm:presLayoutVars>
      </dgm:prSet>
      <dgm:spPr/>
      <dgm:t>
        <a:bodyPr/>
        <a:lstStyle/>
        <a:p>
          <a:endParaRPr lang="en-US"/>
        </a:p>
      </dgm:t>
    </dgm:pt>
    <dgm:pt modelId="{A3582DFA-E8BF-4A67-8AB8-C75C840FC8C2}" type="pres">
      <dgm:prSet presAssocID="{E66CBF34-F6E3-4C7A-855C-BF9B23C1D906}" presName="quad2" presStyleLbl="node1" presStyleIdx="1" presStyleCnt="4">
        <dgm:presLayoutVars>
          <dgm:chMax val="0"/>
          <dgm:chPref val="0"/>
          <dgm:bulletEnabled val="1"/>
        </dgm:presLayoutVars>
      </dgm:prSet>
      <dgm:spPr/>
      <dgm:t>
        <a:bodyPr/>
        <a:lstStyle/>
        <a:p>
          <a:endParaRPr lang="en-US"/>
        </a:p>
      </dgm:t>
    </dgm:pt>
    <dgm:pt modelId="{5181233B-D8B2-424B-A907-E02300B54CD4}" type="pres">
      <dgm:prSet presAssocID="{E66CBF34-F6E3-4C7A-855C-BF9B23C1D906}" presName="quad3" presStyleLbl="node1" presStyleIdx="2" presStyleCnt="4">
        <dgm:presLayoutVars>
          <dgm:chMax val="0"/>
          <dgm:chPref val="0"/>
          <dgm:bulletEnabled val="1"/>
        </dgm:presLayoutVars>
      </dgm:prSet>
      <dgm:spPr/>
      <dgm:t>
        <a:bodyPr/>
        <a:lstStyle/>
        <a:p>
          <a:endParaRPr lang="en-US"/>
        </a:p>
      </dgm:t>
    </dgm:pt>
    <dgm:pt modelId="{69A8324D-C2C9-41FD-B8F3-D11E2752697C}" type="pres">
      <dgm:prSet presAssocID="{E66CBF34-F6E3-4C7A-855C-BF9B23C1D906}" presName="quad4" presStyleLbl="node1" presStyleIdx="3" presStyleCnt="4">
        <dgm:presLayoutVars>
          <dgm:chMax val="0"/>
          <dgm:chPref val="0"/>
          <dgm:bulletEnabled val="1"/>
        </dgm:presLayoutVars>
      </dgm:prSet>
      <dgm:spPr/>
      <dgm:t>
        <a:bodyPr/>
        <a:lstStyle/>
        <a:p>
          <a:endParaRPr lang="en-US"/>
        </a:p>
      </dgm:t>
    </dgm:pt>
  </dgm:ptLst>
  <dgm:cxnLst>
    <dgm:cxn modelId="{4E19C191-EBF5-4699-9BD1-A2C87B36963D}" type="presOf" srcId="{FD9F4731-2EFB-42C5-A9A8-28E32BC4438D}" destId="{69A8324D-C2C9-41FD-B8F3-D11E2752697C}" srcOrd="0" destOrd="0" presId="urn:microsoft.com/office/officeart/2005/8/layout/matrix3"/>
    <dgm:cxn modelId="{AF080A97-970E-4603-9DE7-8A3F6810F968}" type="presOf" srcId="{E66CBF34-F6E3-4C7A-855C-BF9B23C1D906}" destId="{5C52586D-261C-4CE4-B442-42F4C99628A6}" srcOrd="0" destOrd="0" presId="urn:microsoft.com/office/officeart/2005/8/layout/matrix3"/>
    <dgm:cxn modelId="{D288C022-692D-4873-B7D1-53610B2B3577}" srcId="{E66CBF34-F6E3-4C7A-855C-BF9B23C1D906}" destId="{3AEC0B58-89DD-43A2-8363-319D0452E767}" srcOrd="1" destOrd="0" parTransId="{9DB58688-738B-42A8-9E28-9ED1F6FFE6F0}" sibTransId="{9D483C72-593C-4B2A-BC5F-8CB9D2168BFF}"/>
    <dgm:cxn modelId="{41C819B8-06D8-46EE-B68C-06E2F5E613A9}" type="presOf" srcId="{3AEC0B58-89DD-43A2-8363-319D0452E767}" destId="{A3582DFA-E8BF-4A67-8AB8-C75C840FC8C2}" srcOrd="0" destOrd="0" presId="urn:microsoft.com/office/officeart/2005/8/layout/matrix3"/>
    <dgm:cxn modelId="{6CF8A40D-44DF-4637-85D5-D44A6BF3E10E}" srcId="{E66CBF34-F6E3-4C7A-855C-BF9B23C1D906}" destId="{FD9F4731-2EFB-42C5-A9A8-28E32BC4438D}" srcOrd="3" destOrd="0" parTransId="{C732CC23-59F6-4CCA-8BAE-CE2D35D84F74}" sibTransId="{1071B2F0-9387-4EFE-A762-E15B8F53C668}"/>
    <dgm:cxn modelId="{B1474C60-629E-49EB-8CE0-D711C1314D85}" type="presOf" srcId="{A7C85A6A-0EEA-4AE1-A00A-9C93DA585C90}" destId="{97263425-ACF1-4A77-A550-7266F180DB01}" srcOrd="0" destOrd="0" presId="urn:microsoft.com/office/officeart/2005/8/layout/matrix3"/>
    <dgm:cxn modelId="{66D01E5B-0DAC-48C8-9A43-CFB94B75C72D}" srcId="{E66CBF34-F6E3-4C7A-855C-BF9B23C1D906}" destId="{A7C85A6A-0EEA-4AE1-A00A-9C93DA585C90}" srcOrd="0" destOrd="0" parTransId="{40B6910D-9CD1-425B-B3D3-A705E6FB4465}" sibTransId="{272198F8-6BF6-4677-9074-26BAC9305AE8}"/>
    <dgm:cxn modelId="{58B6B151-CEA9-4DB8-A06A-014CA71D04B2}" srcId="{E66CBF34-F6E3-4C7A-855C-BF9B23C1D906}" destId="{6DE7A357-0724-49E7-AE96-C40689FB9F7C}" srcOrd="2" destOrd="0" parTransId="{46C8CDE6-8EB8-42F9-A9C7-E69AA8ABA692}" sibTransId="{E0DFC692-A65F-4CF6-9774-7149A41BF46E}"/>
    <dgm:cxn modelId="{A19A760D-7359-4C05-AFD5-8EC71A66A4E0}" type="presOf" srcId="{6DE7A357-0724-49E7-AE96-C40689FB9F7C}" destId="{5181233B-D8B2-424B-A907-E02300B54CD4}" srcOrd="0" destOrd="0" presId="urn:microsoft.com/office/officeart/2005/8/layout/matrix3"/>
    <dgm:cxn modelId="{0EABAA2A-15E3-4613-8085-36ADE1BDC339}" type="presParOf" srcId="{5C52586D-261C-4CE4-B442-42F4C99628A6}" destId="{54208081-9808-4876-8CB2-02AAA3E06B9D}" srcOrd="0" destOrd="0" presId="urn:microsoft.com/office/officeart/2005/8/layout/matrix3"/>
    <dgm:cxn modelId="{B8B26178-6A7E-43C1-9D5E-09F5B832D458}" type="presParOf" srcId="{5C52586D-261C-4CE4-B442-42F4C99628A6}" destId="{97263425-ACF1-4A77-A550-7266F180DB01}" srcOrd="1" destOrd="0" presId="urn:microsoft.com/office/officeart/2005/8/layout/matrix3"/>
    <dgm:cxn modelId="{B7ACAE1D-B12E-4BAA-B70A-215314BC0A76}" type="presParOf" srcId="{5C52586D-261C-4CE4-B442-42F4C99628A6}" destId="{A3582DFA-E8BF-4A67-8AB8-C75C840FC8C2}" srcOrd="2" destOrd="0" presId="urn:microsoft.com/office/officeart/2005/8/layout/matrix3"/>
    <dgm:cxn modelId="{C577BD58-FCDB-4150-A2D3-08CCEB5AF30D}" type="presParOf" srcId="{5C52586D-261C-4CE4-B442-42F4C99628A6}" destId="{5181233B-D8B2-424B-A907-E02300B54CD4}" srcOrd="3" destOrd="0" presId="urn:microsoft.com/office/officeart/2005/8/layout/matrix3"/>
    <dgm:cxn modelId="{CA7B9A98-81B0-4905-97DA-F48856BC51CA}" type="presParOf" srcId="{5C52586D-261C-4CE4-B442-42F4C99628A6}" destId="{69A8324D-C2C9-41FD-B8F3-D11E2752697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08081-9808-4876-8CB2-02AAA3E06B9D}">
      <dsp:nvSpPr>
        <dsp:cNvPr id="0" name=""/>
        <dsp:cNvSpPr/>
      </dsp:nvSpPr>
      <dsp:spPr>
        <a:xfrm>
          <a:off x="1358899" y="0"/>
          <a:ext cx="4292600" cy="42926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63425-ACF1-4A77-A550-7266F180DB01}">
      <dsp:nvSpPr>
        <dsp:cNvPr id="0" name=""/>
        <dsp:cNvSpPr/>
      </dsp:nvSpPr>
      <dsp:spPr>
        <a:xfrm>
          <a:off x="1766696" y="407796"/>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1848420" y="489520"/>
        <a:ext cx="1510666" cy="1510666"/>
      </dsp:txXfrm>
    </dsp:sp>
    <dsp:sp modelId="{A3582DFA-E8BF-4A67-8AB8-C75C840FC8C2}">
      <dsp:nvSpPr>
        <dsp:cNvPr id="0" name=""/>
        <dsp:cNvSpPr/>
      </dsp:nvSpPr>
      <dsp:spPr>
        <a:xfrm>
          <a:off x="3569589" y="407796"/>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3651313" y="489520"/>
        <a:ext cx="1510666" cy="1510666"/>
      </dsp:txXfrm>
    </dsp:sp>
    <dsp:sp modelId="{5181233B-D8B2-424B-A907-E02300B54CD4}">
      <dsp:nvSpPr>
        <dsp:cNvPr id="0" name=""/>
        <dsp:cNvSpPr/>
      </dsp:nvSpPr>
      <dsp:spPr>
        <a:xfrm>
          <a:off x="1766696" y="2210689"/>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1848420" y="2292413"/>
        <a:ext cx="1510666" cy="1510666"/>
      </dsp:txXfrm>
    </dsp:sp>
    <dsp:sp modelId="{69A8324D-C2C9-41FD-B8F3-D11E2752697C}">
      <dsp:nvSpPr>
        <dsp:cNvPr id="0" name=""/>
        <dsp:cNvSpPr/>
      </dsp:nvSpPr>
      <dsp:spPr>
        <a:xfrm>
          <a:off x="3569589" y="2210689"/>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3651313" y="2292413"/>
        <a:ext cx="1510666" cy="151066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49BBAA-840C-45E7-8BBD-7B2753FE0F09}" type="datetimeFigureOut">
              <a:rPr lang="en-US" smtClean="0"/>
              <a:pPr/>
              <a:t>8/27/14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29ADA-1502-4D43-9B87-D1E263AFD7E2}" type="slidenum">
              <a:rPr lang="en-US" smtClean="0"/>
              <a:pPr/>
              <a:t>‹#›</a:t>
            </a:fld>
            <a:endParaRPr lang="en-US" dirty="0"/>
          </a:p>
        </p:txBody>
      </p:sp>
    </p:spTree>
    <p:extLst>
      <p:ext uri="{BB962C8B-B14F-4D97-AF65-F5344CB8AC3E}">
        <p14:creationId xmlns:p14="http://schemas.microsoft.com/office/powerpoint/2010/main" val="19252013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B2839-6ED6-49F7-85DD-DB3B753B435C}" type="datetimeFigureOut">
              <a:rPr lang="en-US" smtClean="0"/>
              <a:pPr/>
              <a:t>8/27/14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EF78E-3AD6-4CC3-83CC-6AE944BDCEBB}" type="slidenum">
              <a:rPr lang="en-US" smtClean="0"/>
              <a:pPr/>
              <a:t>‹#›</a:t>
            </a:fld>
            <a:endParaRPr lang="en-US" dirty="0"/>
          </a:p>
        </p:txBody>
      </p:sp>
    </p:spTree>
    <p:extLst>
      <p:ext uri="{BB962C8B-B14F-4D97-AF65-F5344CB8AC3E}">
        <p14:creationId xmlns:p14="http://schemas.microsoft.com/office/powerpoint/2010/main" val="31388349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securingthehuman.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mjsaurbaugh@gmail.com" TargetMode="External"/><Relationship Id="rId4" Type="http://schemas.openxmlformats.org/officeDocument/2006/relationships/hyperlink" Target="http://www.securingthehuman.org/"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Welcome, and thank you for downloading the computer and Internet safety guide!  The goal of this guide is to help educate and make kids more aware of some of the risks that exist on the Internet and with improper technology use.  The Internet and the technology we use are wonderful and provide all of us with so much value in our lives.  Unfortunately, the Internet and technology can also be used in a way that it was not intended. Therefore, it is important to educate our youth and make them more aware.  As you read through this guide in preparation for the presentation, you will learn more about using computers and technology in a manner that is safe to help protect you and our youth.</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This presentation is a consensus project, designed by the community, for the community.  It is supported by SANS Securing The Human. We welcome and encourage any feedback on how to improve this presentation.  All feedback should be sent to &lt;community@securingthehuman.org&gt;.  For more information about SANS Securing The Human or other security awareness resources, including the latest version of this presentation, please visit </a:t>
            </a:r>
            <a:r>
              <a:rPr lang="en-US" sz="1200" u="sng" kern="1200" dirty="0" smtClean="0">
                <a:solidFill>
                  <a:schemeClr val="tx1"/>
                </a:solidFill>
                <a:latin typeface="+mn-lt"/>
                <a:ea typeface="+mn-ea"/>
                <a:cs typeface="+mn-cs"/>
                <a:hlinkClick r:id="rId3"/>
              </a:rPr>
              <a:t>http://www.securingthehuman.org</a:t>
            </a:r>
            <a:r>
              <a:rPr lang="en-US" sz="1200" kern="1200" dirty="0" smtClean="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val="3359680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strangers online.  It’s important to know that there are </a:t>
            </a:r>
            <a:r>
              <a:rPr lang="en-US" sz="1200" b="1" u="sng" kern="1200" dirty="0" smtClean="0">
                <a:solidFill>
                  <a:schemeClr val="tx1"/>
                </a:solidFill>
                <a:latin typeface="+mn-lt"/>
                <a:ea typeface="+mn-ea"/>
                <a:cs typeface="+mn-cs"/>
              </a:rPr>
              <a:t>billions</a:t>
            </a:r>
            <a:r>
              <a:rPr lang="en-US" sz="1200" kern="1200" dirty="0" smtClean="0">
                <a:solidFill>
                  <a:schemeClr val="tx1"/>
                </a:solidFill>
                <a:latin typeface="+mn-lt"/>
                <a:ea typeface="+mn-ea"/>
                <a:cs typeface="+mn-cs"/>
              </a:rPr>
              <a:t> of other people using the same Internet that we are!  Yes, that’s </a:t>
            </a:r>
            <a:r>
              <a:rPr lang="en-US" sz="1200" b="1" u="sng" kern="1200" dirty="0" smtClean="0">
                <a:solidFill>
                  <a:schemeClr val="tx1"/>
                </a:solidFill>
                <a:latin typeface="+mn-lt"/>
                <a:ea typeface="+mn-ea"/>
                <a:cs typeface="+mn-cs"/>
              </a:rPr>
              <a:t>A LOT</a:t>
            </a:r>
            <a:r>
              <a:rPr lang="en-US" sz="1200" kern="1200" dirty="0" smtClean="0">
                <a:solidFill>
                  <a:schemeClr val="tx1"/>
                </a:solidFill>
                <a:latin typeface="+mn-lt"/>
                <a:ea typeface="+mn-ea"/>
                <a:cs typeface="+mn-cs"/>
              </a:rPr>
              <a:t> of people! It’s important to note that people online are able to fake who they claim to be.  So while the person connecting to you may refer to themselves as someone whom you might know, the kids may not be able to tell the difference and it could be a stranger they don’t know.  It’s likely that many kids are not aware of the vast amount of Internet users and the potential risks.  They’re probably just focused on playing a game and don’t realize there are risks to be aware of. </a:t>
            </a:r>
          </a:p>
          <a:p>
            <a:endParaRPr lang="en-US" dirty="0"/>
          </a:p>
        </p:txBody>
      </p:sp>
    </p:spTree>
    <p:extLst>
      <p:ext uri="{BB962C8B-B14F-4D97-AF65-F5344CB8AC3E}">
        <p14:creationId xmlns:p14="http://schemas.microsoft.com/office/powerpoint/2010/main" val="104466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Remember stranger danger? Stranger danger refers to people we don’t know who may not be looking to make good choices.  It’s important to stress to the kids that it is not a good idea to communicate with strangers on the Internet if they don’t know or can’t see them – just like it is not OK to communicate with strangers in person. Unfortunately, there are other people on the Internet that you can refer to as “bad guys.”  The bad guys may be up to no good, and since the kids can’t be sure who they are, it is best to not communicate with strangers in the first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6712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Remember</a:t>
            </a:r>
            <a:r>
              <a:rPr lang="en-US" baseline="0" dirty="0" smtClean="0"/>
              <a:t> the saying, “Don’t talk to strangers?”  Well, the same holds true on the Internet.  Just like it is not a good idea to talk face-to-face to a stranger they meet on the street, it is not a good idea to email, text, chat or call strangers they meet online.  This is crucial to ensure that the same lessons they were taught about not talking to a stranger in the store, for example, are relayed to their activity on the Internet, too!</a:t>
            </a:r>
            <a:endParaRPr lang="en-US" dirty="0" smtClean="0"/>
          </a:p>
          <a:p>
            <a:endParaRPr lang="en-US" dirty="0" smtClean="0"/>
          </a:p>
          <a:p>
            <a:endParaRPr lang="en-US" dirty="0"/>
          </a:p>
        </p:txBody>
      </p:sp>
    </p:spTree>
    <p:extLst>
      <p:ext uri="{BB962C8B-B14F-4D97-AF65-F5344CB8AC3E}">
        <p14:creationId xmlns:p14="http://schemas.microsoft.com/office/powerpoint/2010/main" val="242306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Strangers, or bad guys, may be looking to learn personal information about the kids.  It’s not a good idea for the kids to share personal information about themselves with someone they don’t know or who can’t prove their identity.  Remember, it is very </a:t>
            </a:r>
            <a:r>
              <a:rPr lang="en-US" sz="1200" b="1" u="sng" kern="1200" dirty="0" smtClean="0">
                <a:solidFill>
                  <a:schemeClr val="tx1"/>
                </a:solidFill>
                <a:latin typeface="+mn-lt"/>
                <a:ea typeface="+mn-ea"/>
                <a:cs typeface="+mn-cs"/>
              </a:rPr>
              <a:t>EASY</a:t>
            </a:r>
            <a:r>
              <a:rPr lang="en-US" sz="1200" kern="1200" dirty="0" smtClean="0">
                <a:solidFill>
                  <a:schemeClr val="tx1"/>
                </a:solidFill>
                <a:latin typeface="+mn-lt"/>
                <a:ea typeface="+mn-ea"/>
                <a:cs typeface="+mn-cs"/>
              </a:rPr>
              <a:t> for people to claim to be someone they are not over the Internet.  A stranger may then pretend to be someone who they might know and try to get personal information about them that they should not share.  As adults, we’re more aware of the risks strangers pose online.   However, the kids may think innocent questions are OK to give answers to, when the questions and intent may not be so innocent. </a:t>
            </a:r>
          </a:p>
          <a:p>
            <a:endParaRPr lang="en-US" dirty="0"/>
          </a:p>
        </p:txBody>
      </p:sp>
    </p:spTree>
    <p:extLst>
      <p:ext uri="{BB962C8B-B14F-4D97-AF65-F5344CB8AC3E}">
        <p14:creationId xmlns:p14="http://schemas.microsoft.com/office/powerpoint/2010/main" val="496050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questions</a:t>
            </a:r>
            <a:r>
              <a:rPr lang="en-US" baseline="0" dirty="0" smtClean="0"/>
              <a:t> strangers may try and ask in order to learn more about the kids.  Providing answers to these questions to someone they don’t know on the Internet is not a good idea.  A stranger does not need to know if they are a boy or a girl and where they live – that’s none of their business!  The questions look innocent to a young child, but the answers can place the child at risk by giving away very personal information.</a:t>
            </a:r>
            <a:endParaRPr lang="en-US" dirty="0"/>
          </a:p>
        </p:txBody>
      </p:sp>
    </p:spTree>
    <p:extLst>
      <p:ext uri="{BB962C8B-B14F-4D97-AF65-F5344CB8AC3E}">
        <p14:creationId xmlns:p14="http://schemas.microsoft.com/office/powerpoint/2010/main" val="222075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Ensure the kids know that if someone on the Internet contacts them and asks for their personal information, they should </a:t>
            </a:r>
            <a:r>
              <a:rPr lang="en-US" sz="1200" b="1" u="sng" kern="1200" dirty="0" smtClean="0">
                <a:solidFill>
                  <a:schemeClr val="tx1"/>
                </a:solidFill>
                <a:latin typeface="+mn-lt"/>
                <a:ea typeface="+mn-ea"/>
                <a:cs typeface="+mn-cs"/>
              </a:rPr>
              <a:t>TELL AN ADULT!</a:t>
            </a:r>
            <a:r>
              <a:rPr lang="en-US" sz="1200" kern="1200" dirty="0" smtClean="0">
                <a:solidFill>
                  <a:schemeClr val="tx1"/>
                </a:solidFill>
                <a:latin typeface="+mn-lt"/>
                <a:ea typeface="+mn-ea"/>
                <a:cs typeface="+mn-cs"/>
              </a:rPr>
              <a:t>  It is best to tell an adult family member in their home, a teacher or a police officer.  Let the kids know they should </a:t>
            </a:r>
            <a:r>
              <a:rPr lang="en-US" sz="1200" b="1" u="sng" kern="1200" dirty="0" smtClean="0">
                <a:solidFill>
                  <a:schemeClr val="tx1"/>
                </a:solidFill>
                <a:latin typeface="+mn-lt"/>
                <a:ea typeface="+mn-ea"/>
                <a:cs typeface="+mn-cs"/>
              </a:rPr>
              <a:t>first</a:t>
            </a:r>
            <a:r>
              <a:rPr lang="en-US" sz="1200" kern="1200" dirty="0" smtClean="0">
                <a:solidFill>
                  <a:schemeClr val="tx1"/>
                </a:solidFill>
                <a:latin typeface="+mn-lt"/>
                <a:ea typeface="+mn-ea"/>
                <a:cs typeface="+mn-cs"/>
              </a:rPr>
              <a:t> talk to an adult they know and tell them what happened.  It is not a good idea to give out personal information before talking to an adult they know and trust.  However, if they give away personal information on the Internet first, it is still a good idea to keep the communication level high to ensure they make the adult aware of what they just did.  It is important that the kids realize this is not their fault and that they are not in any trouble.  Children may fear adult repercussions for not adhering to rules.  However, this can have very adverse effects if an adult is not aware of what the child has done. </a:t>
            </a:r>
          </a:p>
          <a:p>
            <a:endParaRPr lang="en-US" dirty="0"/>
          </a:p>
        </p:txBody>
      </p:sp>
    </p:spTree>
    <p:extLst>
      <p:ext uri="{BB962C8B-B14F-4D97-AF65-F5344CB8AC3E}">
        <p14:creationId xmlns:p14="http://schemas.microsoft.com/office/powerpoint/2010/main" val="423624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discuss the 3 W’s for when using the Internet and if someone is asking for personal information.  1.  </a:t>
            </a:r>
            <a:r>
              <a:rPr lang="en-US" sz="1200" b="1" u="sng"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Who is asking for information?  Do they know them and have they first checked with an adult they know?  2.  </a:t>
            </a:r>
            <a:r>
              <a:rPr lang="en-US" sz="1200" b="1" u="sng" kern="1200" dirty="0" smtClean="0">
                <a:solidFill>
                  <a:schemeClr val="tx1"/>
                </a:solidFill>
                <a:latin typeface="+mn-lt"/>
                <a:ea typeface="+mn-ea"/>
                <a:cs typeface="+mn-cs"/>
              </a:rPr>
              <a:t>What?</a:t>
            </a:r>
            <a:r>
              <a:rPr lang="en-US" sz="1200" kern="1200" dirty="0" smtClean="0">
                <a:solidFill>
                  <a:schemeClr val="tx1"/>
                </a:solidFill>
                <a:latin typeface="+mn-lt"/>
                <a:ea typeface="+mn-ea"/>
                <a:cs typeface="+mn-cs"/>
              </a:rPr>
              <a:t>  What are they asking for? (STOP! If personal information)  3.  </a:t>
            </a:r>
            <a:r>
              <a:rPr lang="en-US" sz="1200" b="1" u="sng" kern="1200" dirty="0" smtClean="0">
                <a:solidFill>
                  <a:schemeClr val="tx1"/>
                </a:solidFill>
                <a:latin typeface="+mn-lt"/>
                <a:ea typeface="+mn-ea"/>
                <a:cs typeface="+mn-cs"/>
              </a:rPr>
              <a:t>Why?</a:t>
            </a:r>
            <a:r>
              <a:rPr lang="en-US" sz="1200" kern="1200" dirty="0" smtClean="0">
                <a:solidFill>
                  <a:schemeClr val="tx1"/>
                </a:solidFill>
                <a:latin typeface="+mn-lt"/>
                <a:ea typeface="+mn-ea"/>
                <a:cs typeface="+mn-cs"/>
              </a:rPr>
              <a:t>  Why do they need it?  Remember, encourage the kids to talk to an adult they know before giving any information! </a:t>
            </a:r>
          </a:p>
          <a:p>
            <a:endParaRPr lang="en-US" sz="1200" dirty="0"/>
          </a:p>
        </p:txBody>
      </p:sp>
    </p:spTree>
    <p:extLst>
      <p:ext uri="{BB962C8B-B14F-4D97-AF65-F5344CB8AC3E}">
        <p14:creationId xmlns:p14="http://schemas.microsoft.com/office/powerpoint/2010/main" val="350333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second threat online is cyberbullying by their friends or classmates. Start by explaining to the kids what a bully is.  A bully is someone who can be mean, picks on people and does not make good choices that can hurt feelings.  A cyberbully is someone who does these not-so-nice things on the Internet.  This can be done by email, texting, phone calls or chatting on social sites.  Ask the kids if they think it is OK to bully a classmate – chances are they</a:t>
            </a:r>
            <a:r>
              <a:rPr lang="en-US" sz="1200" kern="1200" baseline="0" dirty="0" smtClean="0">
                <a:solidFill>
                  <a:schemeClr val="tx1"/>
                </a:solidFill>
                <a:latin typeface="+mn-lt"/>
                <a:ea typeface="+mn-ea"/>
                <a:cs typeface="+mn-cs"/>
              </a:rPr>
              <a:t> won’t.</a:t>
            </a:r>
            <a:endParaRPr lang="en-US" sz="12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49928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Just like it is not OK to bully someone in person, it is not a good idea to do it over the Internet or with phone calls, either. It can really upset the person being picked on!  Ask the kids how they’d like it if someone picked on them.  They probably would not like it, so it is not a good choice to do this sort of behavior over the Internet, let alone in person.  It is important to inform the kids that a lot of people cyberbully because they don’t have to do the face-to-face confrontation.  Therefore, kids are much more abusive online, where they cannot see the reaction of the person and possible repercussions.  The Internet and technology allow the cyberbully to “hide” and do things they normally would not be brave enough to do in person.    </a:t>
            </a:r>
          </a:p>
          <a:p>
            <a:endParaRPr lang="en-US" dirty="0"/>
          </a:p>
        </p:txBody>
      </p:sp>
    </p:spTree>
    <p:extLst>
      <p:ext uri="{BB962C8B-B14F-4D97-AF65-F5344CB8AC3E}">
        <p14:creationId xmlns:p14="http://schemas.microsoft.com/office/powerpoint/2010/main" val="232384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would be a good time to reinforce</a:t>
            </a:r>
            <a:r>
              <a:rPr lang="en-US" baseline="0" dirty="0" smtClean="0"/>
              <a:t> the concept to t</a:t>
            </a:r>
            <a:r>
              <a:rPr lang="en-US" dirty="0" smtClean="0"/>
              <a:t>reat</a:t>
            </a:r>
            <a:r>
              <a:rPr lang="en-US" baseline="0" dirty="0" smtClean="0"/>
              <a:t> others as they want to be treated!  This is the Golden Rule and  great advice for people of all ages!  </a:t>
            </a:r>
            <a:endParaRPr lang="en-US" dirty="0"/>
          </a:p>
        </p:txBody>
      </p:sp>
    </p:spTree>
    <p:extLst>
      <p:ext uri="{BB962C8B-B14F-4D97-AF65-F5344CB8AC3E}">
        <p14:creationId xmlns:p14="http://schemas.microsoft.com/office/powerpoint/2010/main" val="421451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what this guide has to offer!  As you move through this guide, you</a:t>
            </a:r>
            <a:r>
              <a:rPr lang="en-US" baseline="0" dirty="0" smtClean="0"/>
              <a:t> will learn more about computing devices that can be used on the Internet, some safety measures to be aware of, threats on the Internet and some helpful resources that you can use with the kids.  The concept is to ensure the kids are getting some of the fundamentals of Internet and technology use prior to learning more about threats and how to protect themselves. </a:t>
            </a:r>
            <a:endParaRPr lang="en-US" dirty="0"/>
          </a:p>
        </p:txBody>
      </p:sp>
    </p:spTree>
    <p:extLst>
      <p:ext uri="{BB962C8B-B14F-4D97-AF65-F5344CB8AC3E}">
        <p14:creationId xmlns:p14="http://schemas.microsoft.com/office/powerpoint/2010/main" val="31584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Again, let the kids know that if a classmate or friend picks on them or bullies them over the Internet, they should </a:t>
            </a:r>
            <a:r>
              <a:rPr lang="en-US" sz="1200" b="1" u="sng" kern="1200" dirty="0" smtClean="0">
                <a:solidFill>
                  <a:schemeClr val="tx1"/>
                </a:solidFill>
                <a:latin typeface="+mn-lt"/>
                <a:ea typeface="+mn-ea"/>
                <a:cs typeface="+mn-cs"/>
              </a:rPr>
              <a:t>TELL AN ADULT!</a:t>
            </a:r>
            <a:r>
              <a:rPr lang="en-US" sz="1200" kern="1200" dirty="0" smtClean="0">
                <a:solidFill>
                  <a:schemeClr val="tx1"/>
                </a:solidFill>
                <a:latin typeface="+mn-lt"/>
                <a:ea typeface="+mn-ea"/>
                <a:cs typeface="+mn-cs"/>
              </a:rPr>
              <a:t>  It is not OK to receive treatment from people who make poor choices to pick on someone.  If it makes them feel sad, scared or their feelings are hurt, it is best to tell an adult who can help them!  The kids should tell an adult in their house, a teacher or police officer, for example, if necessary. </a:t>
            </a:r>
          </a:p>
        </p:txBody>
      </p:sp>
    </p:spTree>
    <p:extLst>
      <p:ext uri="{BB962C8B-B14F-4D97-AF65-F5344CB8AC3E}">
        <p14:creationId xmlns:p14="http://schemas.microsoft.com/office/powerpoint/2010/main" val="4019674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last threat online is the kids themselves. (State to them </a:t>
            </a:r>
            <a:r>
              <a:rPr lang="en-US" sz="1200" b="1" u="sng" kern="1200" dirty="0" smtClean="0">
                <a:solidFill>
                  <a:schemeClr val="tx1"/>
                </a:solidFill>
                <a:latin typeface="+mn-lt"/>
                <a:ea typeface="+mn-ea"/>
                <a:cs typeface="+mn-cs"/>
              </a:rPr>
              <a:t>YOU!</a:t>
            </a:r>
            <a:r>
              <a:rPr lang="en-US" sz="1200" kern="1200" dirty="0" smtClean="0">
                <a:solidFill>
                  <a:schemeClr val="tx1"/>
                </a:solidFill>
                <a:latin typeface="+mn-lt"/>
                <a:ea typeface="+mn-ea"/>
                <a:cs typeface="+mn-cs"/>
              </a:rPr>
              <a:t>  Yes, you! Are a threat to yourself online!)  Kids may give out TMI – too much information!  What is TMI?  This is when they post a lot of information in a text message, email, chat session or photo that is not meant for the entire Internet to review.  People of all ages are notorious for posting TMI, only later regretting their decision – when it is too late! </a:t>
            </a:r>
          </a:p>
          <a:p>
            <a:endParaRPr lang="en-US" dirty="0"/>
          </a:p>
        </p:txBody>
      </p:sp>
    </p:spTree>
    <p:extLst>
      <p:ext uri="{BB962C8B-B14F-4D97-AF65-F5344CB8AC3E}">
        <p14:creationId xmlns:p14="http://schemas.microsoft.com/office/powerpoint/2010/main" val="2906097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Unfortunately, when kids post information on the Internet, it is often not private and other people can see all the information they just gave out.  Sometimes people post embarrassing pictures, make rude comments or say inappropriate things – which can then be seen by many other people on the Internet!  What may seem innocent at the time can later prove costly when it is visible to hundreds or thousands of people!  This would be a great time to ensure the kids understand that messages are quite often not private. </a:t>
            </a:r>
          </a:p>
          <a:p>
            <a:endParaRPr lang="en-US" dirty="0"/>
          </a:p>
        </p:txBody>
      </p:sp>
    </p:spTree>
    <p:extLst>
      <p:ext uri="{BB962C8B-B14F-4D97-AF65-F5344CB8AC3E}">
        <p14:creationId xmlns:p14="http://schemas.microsoft.com/office/powerpoint/2010/main" val="416225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important to let the kids know that when they press the delete key, the data is never really gone.  When they try to delete all of that personal information they posted, it is unlikely to ever really be deleted for good!  This means that if they post too much information about themselves and then try to delete it, they may not be able to permanently delete it and it may be on the Internet for a long time.  Have the kids imagine if they posted a really silly picture of themselves that they later realized was not a good choice.  In the meantime, many other people are able to view it. The kids are not able to delete it from the Internet or stop others from sharing it with people they don’t want to see it.  Have the kids imagine how upset they might be when they cannot delete all of that information they posted about themselves that they no longer want on the Internet.  Chances are they will feel helpless and regret their decision.  </a:t>
            </a:r>
          </a:p>
          <a:p>
            <a:endParaRPr lang="en-US" dirty="0"/>
          </a:p>
        </p:txBody>
      </p:sp>
    </p:spTree>
    <p:extLst>
      <p:ext uri="{BB962C8B-B14F-4D97-AF65-F5344CB8AC3E}">
        <p14:creationId xmlns:p14="http://schemas.microsoft.com/office/powerpoint/2010/main" val="1803444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to take the Internet</a:t>
            </a:r>
            <a:r>
              <a:rPr lang="en-US" baseline="0" dirty="0" smtClean="0"/>
              <a:t> Safety Pledge – a pledge where kids promise to be safer online.  Have the kids raise their right hand and repeat after you as you read this out loud.</a:t>
            </a:r>
            <a:endParaRPr lang="en-US" dirty="0"/>
          </a:p>
        </p:txBody>
      </p:sp>
    </p:spTree>
    <p:extLst>
      <p:ext uri="{BB962C8B-B14F-4D97-AF65-F5344CB8AC3E}">
        <p14:creationId xmlns:p14="http://schemas.microsoft.com/office/powerpoint/2010/main" val="129222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they</a:t>
            </a:r>
            <a:r>
              <a:rPr lang="en-US" baseline="0" dirty="0" smtClean="0"/>
              <a:t> are k</a:t>
            </a:r>
            <a:r>
              <a:rPr lang="en-US" dirty="0" smtClean="0"/>
              <a:t>eeping their right hand up</a:t>
            </a:r>
            <a:r>
              <a:rPr lang="en-US" baseline="0" dirty="0" smtClean="0"/>
              <a:t> and are reading and repeating after you.</a:t>
            </a:r>
            <a:endParaRPr lang="en-US" dirty="0"/>
          </a:p>
        </p:txBody>
      </p:sp>
    </p:spTree>
    <p:extLst>
      <p:ext uri="{BB962C8B-B14F-4D97-AF65-F5344CB8AC3E}">
        <p14:creationId xmlns:p14="http://schemas.microsoft.com/office/powerpoint/2010/main" val="2650314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a:t>
            </a:r>
            <a:r>
              <a:rPr lang="en-US" baseline="0" dirty="0" smtClean="0"/>
              <a:t> your and the kids’ hands raised, here is the last sentence to read out loud…</a:t>
            </a:r>
            <a:endParaRPr lang="en-US" dirty="0"/>
          </a:p>
        </p:txBody>
      </p:sp>
    </p:spTree>
    <p:extLst>
      <p:ext uri="{BB962C8B-B14F-4D97-AF65-F5344CB8AC3E}">
        <p14:creationId xmlns:p14="http://schemas.microsoft.com/office/powerpoint/2010/main" val="195872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Praise the kids</a:t>
            </a:r>
            <a:r>
              <a:rPr lang="en-US" baseline="0" dirty="0" smtClean="0"/>
              <a:t> with a – </a:t>
            </a:r>
            <a:r>
              <a:rPr lang="en-US" b="1" u="sng" baseline="0" dirty="0" smtClean="0"/>
              <a:t>G</a:t>
            </a:r>
            <a:r>
              <a:rPr lang="en-US" b="1" u="sng" dirty="0" smtClean="0"/>
              <a:t>REAT</a:t>
            </a:r>
            <a:r>
              <a:rPr lang="en-US" b="1" u="sng" baseline="0" dirty="0" smtClean="0"/>
              <a:t> JOB!</a:t>
            </a:r>
            <a:r>
              <a:rPr lang="en-US" b="1" u="none" baseline="0" dirty="0" smtClean="0"/>
              <a:t>  </a:t>
            </a:r>
            <a:r>
              <a:rPr lang="en-US" u="none" baseline="0" dirty="0" smtClean="0"/>
              <a:t>The</a:t>
            </a:r>
            <a:r>
              <a:rPr lang="en-US" baseline="0" dirty="0" smtClean="0"/>
              <a:t> Internet Safety Pledge is something they can now share and sign with their parent or guardian to ensure they are committing to practicing Internet safety.  This slide can be printed out or emailed separately to each kids’ family – bringing the family into the safety partnership with the kids.</a:t>
            </a:r>
            <a:endParaRPr lang="en-US" dirty="0"/>
          </a:p>
        </p:txBody>
      </p:sp>
    </p:spTree>
    <p:extLst>
      <p:ext uri="{BB962C8B-B14F-4D97-AF65-F5344CB8AC3E}">
        <p14:creationId xmlns:p14="http://schemas.microsoft.com/office/powerpoint/2010/main" val="404146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are some useful sites to help provide them, their friends and their family with tools designed to educate and raise awareness.  In addition, there are links to sites offering some FREE software and services to help keep their computing devices more secure!  This slide can also be printed or emailed as a reference guide for their use. </a:t>
            </a:r>
          </a:p>
          <a:p>
            <a:endParaRPr lang="en-US" dirty="0"/>
          </a:p>
        </p:txBody>
      </p:sp>
    </p:spTree>
    <p:extLst>
      <p:ext uri="{BB962C8B-B14F-4D97-AF65-F5344CB8AC3E}">
        <p14:creationId xmlns:p14="http://schemas.microsoft.com/office/powerpoint/2010/main" val="1996901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This concludes the presentation!  Thank the kids for their enthusiasm and learning more about Internet safety!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presentation is a consensus project, designed by the community, for the community.  It is supported by SANS Securing The Human. We welcome and encourage any feedback on how to improve this presentation.  All feedback should be sent to Mike Saurbaugh &lt;</a:t>
            </a:r>
            <a:r>
              <a:rPr lang="en-US" sz="1200" u="sng" kern="1200" dirty="0" smtClean="0">
                <a:solidFill>
                  <a:schemeClr val="tx1"/>
                </a:solidFill>
                <a:latin typeface="+mn-lt"/>
                <a:ea typeface="+mn-ea"/>
                <a:cs typeface="+mn-cs"/>
                <a:hlinkClick r:id="rId3"/>
              </a:rPr>
              <a:t>mjsaurbaugh@gmail.com</a:t>
            </a:r>
            <a:r>
              <a:rPr lang="en-US" sz="1200" kern="1200" dirty="0" smtClean="0">
                <a:solidFill>
                  <a:schemeClr val="tx1"/>
                </a:solidFill>
                <a:latin typeface="+mn-lt"/>
                <a:ea typeface="+mn-ea"/>
                <a:cs typeface="+mn-cs"/>
              </a:rPr>
              <a:t>&gt;, who coordinates all efforts related to this presentation.  For more information about SANS Securing The Human or other security awareness resources, including the latest version of this presentation, please visit </a:t>
            </a:r>
            <a:r>
              <a:rPr lang="en-US" sz="1200" u="sng" kern="1200" dirty="0" smtClean="0">
                <a:solidFill>
                  <a:schemeClr val="tx1"/>
                </a:solidFill>
                <a:latin typeface="+mn-lt"/>
                <a:ea typeface="+mn-ea"/>
                <a:cs typeface="+mn-cs"/>
                <a:hlinkClick r:id="rId4"/>
              </a:rPr>
              <a:t>http://www.securingthehuman.org</a:t>
            </a:r>
            <a:r>
              <a:rPr lang="en-US" sz="1200" kern="1200" dirty="0" smtClean="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val="228667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Computing devices come in all shapes and sizes.  In fact, many of today’s devices are getting much smaller and are quite possibly within arm’s reach of us at any given time.  That means it is very likely we have instant access to technology and the Internet at a moment’s notice if we need it.  These computing devices include mobile smartphones, laptop computers, desktop computers, gaming consoles, e-readers and tablet computers, just to name a few.  Mobile devices like smartphones and tablets are very popular products, offering us a lightweight, colorful display with long battery life that can be taken literally anywhere!  It’s important for the kids to see the differences in computing devices, since many of these can be used for purposes beyond their original intent.  For instance, gaming consoles can connect to the Internet and are no longer isolated within one household location.  The consoles connecting to the Internet allow for a better user experience.  However, online gaming companies have been compromised in the past, which has exposed the information of millions of users – which can later be used as a targeted, malicious email attack against the user.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7963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moving forward,</a:t>
            </a:r>
            <a:r>
              <a:rPr lang="en-US" baseline="0" dirty="0" smtClean="0"/>
              <a:t> now is a good time to f</a:t>
            </a:r>
            <a:r>
              <a:rPr lang="en-US" dirty="0" smtClean="0"/>
              <a:t>ind</a:t>
            </a:r>
            <a:r>
              <a:rPr lang="en-US" baseline="0" dirty="0" smtClean="0"/>
              <a:t> out who likes to use computers and what they like to use them for.  This will help give you insight into the various ways technology is being used by the kids and helps to engage them in the presentation.  Technology helps us in so many wonderful ways and many people rely heavily on that technology to do everyday things.  Let’s take a look at some examples. Chances are that you will find that many of them match what the kids just answered in how they like to use them.  This would be a good time to call attention to the students’ answers as they mention where they use computers and why they like technology.</a:t>
            </a:r>
            <a:endParaRPr lang="en-US" dirty="0"/>
          </a:p>
        </p:txBody>
      </p:sp>
    </p:spTree>
    <p:extLst>
      <p:ext uri="{BB962C8B-B14F-4D97-AF65-F5344CB8AC3E}">
        <p14:creationId xmlns:p14="http://schemas.microsoft.com/office/powerpoint/2010/main" val="412984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Where are computers?  Well, they are almost everywhere!  They can be found in schools, libraries, office buildings, hospitals, stores, homes; the list goes on and on.  That’s one of the great things about computers and technology -- they are in so many places to help us in our day.  We’ve become very reliant on them and they provide a lot of value to so many people.  It’s great to allow the kids to brainstorm and think about all the locations computers exist so that they can see technology is around them nearly everywhere they go.  For instance, many appliances and even automobiles are technology and Internet-equipped.  </a:t>
            </a:r>
          </a:p>
          <a:p>
            <a:endParaRPr lang="en-US" dirty="0"/>
          </a:p>
        </p:txBody>
      </p:sp>
    </p:spTree>
    <p:extLst>
      <p:ext uri="{BB962C8B-B14F-4D97-AF65-F5344CB8AC3E}">
        <p14:creationId xmlns:p14="http://schemas.microsoft.com/office/powerpoint/2010/main" val="393145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the term Internet is so widely used, it’s a good idea to ensure that the kids know what the definition of Internet is.  The Internet is a very large network of billions of computers all across the world!  It is the network that allows everyone with a computing device to gain access to information that we are looking to use.  The Internet allows us to communicate with people we know or even people we’ve never met.  Let the kids know that without the Internet, they would not be able to visit their favorite website, watch a video clip posted by a friend, download music, send an email or get instant access to information that may have taken hours or days 20 years ago.  The Internet has only been available for people like you and me since the early 1990s.  It has radically changed the way we communicate and access information in just a short period of time– all for the better! </a:t>
            </a:r>
          </a:p>
          <a:p>
            <a:endParaRPr lang="en-US" dirty="0"/>
          </a:p>
        </p:txBody>
      </p:sp>
    </p:spTree>
    <p:extLst>
      <p:ext uri="{BB962C8B-B14F-4D97-AF65-F5344CB8AC3E}">
        <p14:creationId xmlns:p14="http://schemas.microsoft.com/office/powerpoint/2010/main" val="264263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by better, that means there is so much available right at our fingertips and very quickly, too.  Now is a good time to engage the kids in what they think the Internet can be used for, giving them a few examples to stimulate thinking.  The Internet can help us do our homework, send email, read the news, play games, get directions, listen to music – you name it!  In fact, the Internet has made it possible for many people to start their own company and make money, possibly from their home.  Also, it does not take long for something on the Internet, like a video, picture or news story to “go viral.”  This means it becomes very popular and the entire world might be looking to read or see the story. The buzz can spread quickly and in just a few minutes! </a:t>
            </a:r>
          </a:p>
          <a:p>
            <a:endParaRPr lang="en-US" dirty="0"/>
          </a:p>
        </p:txBody>
      </p:sp>
    </p:spTree>
    <p:extLst>
      <p:ext uri="{BB962C8B-B14F-4D97-AF65-F5344CB8AC3E}">
        <p14:creationId xmlns:p14="http://schemas.microsoft.com/office/powerpoint/2010/main" val="129529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you can see, the Internet is wonderful and can provide a lot of value in our lives.  Computing devices allow us to connect to the Internet and share in this global network of information.  However, while the Internet is very valuable and generally used for good, it can also be misused by “bad guys.”  Since there are people looking to do harm on the Internet, it is important to stress to the kids that they learn to be aware of these threats and how to protect themselves.  This would be a good time to ask the kids if they have any special Internet safety rules they live by.  For instance, you may find that they’ve learned not to share their passwords.  Ask them what rules they have and why. </a:t>
            </a:r>
          </a:p>
          <a:p>
            <a:endParaRPr lang="en-US" dirty="0"/>
          </a:p>
        </p:txBody>
      </p:sp>
    </p:spTree>
    <p:extLst>
      <p:ext uri="{BB962C8B-B14F-4D97-AF65-F5344CB8AC3E}">
        <p14:creationId xmlns:p14="http://schemas.microsoft.com/office/powerpoint/2010/main" val="5443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are some examples of three basic threats on the Internet.  1)  Strangers – people we don’t know and may not be able to see face-to-face.  2)  Friends – yes, believe it or not, friends and classmates can be a threat on the Internet.  3)  Yourself – yes, you (in this case the kids)!  Kids may do things on the Internet that put them at risk.  The objective here is </a:t>
            </a:r>
            <a:r>
              <a:rPr lang="en-US" sz="1200" b="1"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to strike fear into the kids or make them think that using the Internet is bad.  Rather, the goal is to point out some examples of threats and help them become more aware.  Let’s discuss in more detail each of these threats. </a:t>
            </a:r>
          </a:p>
          <a:p>
            <a:endParaRPr lang="en-US" dirty="0"/>
          </a:p>
        </p:txBody>
      </p:sp>
    </p:spTree>
    <p:extLst>
      <p:ext uri="{BB962C8B-B14F-4D97-AF65-F5344CB8AC3E}">
        <p14:creationId xmlns:p14="http://schemas.microsoft.com/office/powerpoint/2010/main" val="194871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A1407-97E3-45CB-A869-4BD8B26EE9B1}"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A1407-97E3-45CB-A869-4BD8B26EE9B1}"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3C232-0BC6-4DE6-B6EF-35CDC14B5900}" type="datetimeFigureOut">
              <a:rPr lang="en-US" smtClean="0"/>
              <a:pPr/>
              <a:t>8/27/14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A1407-97E3-45CB-A869-4BD8B26EE9B1}"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3A3C232-0BC6-4DE6-B6EF-35CDC14B5900}" type="datetimeFigureOut">
              <a:rPr lang="en-US" smtClean="0"/>
              <a:pPr/>
              <a:t>8/27/14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B7A1407-97E3-45CB-A869-4BD8B26EE9B1}"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1.wmf"/><Relationship Id="rId5" Type="http://schemas.openxmlformats.org/officeDocument/2006/relationships/image" Target="../media/image28.wmf"/><Relationship Id="rId6" Type="http://schemas.openxmlformats.org/officeDocument/2006/relationships/image" Target="../media/image32.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w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8.wmf"/><Relationship Id="rId5" Type="http://schemas.openxmlformats.org/officeDocument/2006/relationships/image" Target="../media/image32.w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png"/><Relationship Id="rId6"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wmf"/><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1.w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1.wmf"/><Relationship Id="rId5" Type="http://schemas.openxmlformats.org/officeDocument/2006/relationships/image" Target="../media/image44.wmf"/><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wmf"/><Relationship Id="rId5" Type="http://schemas.openxmlformats.org/officeDocument/2006/relationships/image" Target="../media/image40.png"/><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6.wmf"/></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9.w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staysafeonline.org/" TargetMode="External"/><Relationship Id="rId4" Type="http://schemas.openxmlformats.org/officeDocument/2006/relationships/hyperlink" Target="http://www.stopbullying.gov/" TargetMode="External"/><Relationship Id="rId5" Type="http://schemas.openxmlformats.org/officeDocument/2006/relationships/hyperlink" Target="http://www.secunia.com/" TargetMode="External"/><Relationship Id="rId6" Type="http://schemas.openxmlformats.org/officeDocument/2006/relationships/hyperlink" Target="http://www.opendns.com/start/" TargetMode="External"/><Relationship Id="rId7" Type="http://schemas.openxmlformats.org/officeDocument/2006/relationships/hyperlink" Target="http://www.microsoft.com/en-us/security_essentials/default.aspx"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wmf"/><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jpeg"/><Relationship Id="rId7"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wmf"/><Relationship Id="rId5"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png"/><Relationship Id="rId8" Type="http://schemas.openxmlformats.org/officeDocument/2006/relationships/image" Target="../media/image25.wmf"/><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6"/>
            <a:ext cx="7408333" cy="3725333"/>
          </a:xfrm>
        </p:spPr>
        <p:txBody>
          <a:bodyPr>
            <a:prstTxWarp prst="textButton">
              <a:avLst/>
            </a:prstTxWarp>
            <a:normAutofit/>
          </a:bodyPr>
          <a:lstStyle/>
          <a:p>
            <a:pPr marL="109728" indent="0" algn="ctr">
              <a:buNone/>
            </a:pPr>
            <a:endParaRPr lang="en-US" sz="4500" dirty="0" smtClean="0"/>
          </a:p>
          <a:p>
            <a:pPr marL="109728" indent="0" algn="ctr">
              <a:buNone/>
            </a:pPr>
            <a:endParaRPr lang="en-US" sz="4500" dirty="0"/>
          </a:p>
          <a:p>
            <a:pPr marL="109728" indent="0" algn="ctr">
              <a:buNone/>
            </a:pPr>
            <a:endParaRPr lang="en-US" sz="4500" dirty="0" smtClean="0"/>
          </a:p>
          <a:p>
            <a:pPr marL="109728" indent="0" algn="ctr">
              <a:buNone/>
            </a:pPr>
            <a:r>
              <a:rPr lang="en-US" sz="6000" dirty="0" smtClean="0"/>
              <a:t>YOU, ME &amp; EVERYONE ELSE</a:t>
            </a:r>
          </a:p>
          <a:p>
            <a:pPr marL="109728" indent="0" algn="ctr">
              <a:buNone/>
            </a:pPr>
            <a:endParaRPr lang="en-US" sz="3600" dirty="0"/>
          </a:p>
          <a:p>
            <a:pPr marL="452628" indent="-342900" algn="r">
              <a:buFontTx/>
              <a:buChar char="-"/>
            </a:pPr>
            <a:endParaRPr lang="en-US" dirty="0" smtClean="0"/>
          </a:p>
          <a:p>
            <a:pPr marL="452628" indent="-342900" algn="r">
              <a:buFontTx/>
              <a:buChar char="-"/>
            </a:pPr>
            <a:endParaRPr lang="en-US" dirty="0"/>
          </a:p>
          <a:p>
            <a:pPr marL="452628" indent="-342900" algn="r">
              <a:buFontTx/>
              <a:buChar char="-"/>
            </a:pPr>
            <a:endParaRPr lang="en-US" dirty="0" smtClean="0"/>
          </a:p>
          <a:p>
            <a:pPr marL="109728" indent="0" algn="ctr">
              <a:buNone/>
            </a:pPr>
            <a:endParaRPr lang="en-US" sz="3600" dirty="0" smtClean="0"/>
          </a:p>
          <a:p>
            <a:pPr marL="109728" indent="0" algn="ctr">
              <a:buNone/>
            </a:pPr>
            <a:endParaRPr lang="en-US" sz="3600" dirty="0" smtClean="0"/>
          </a:p>
          <a:p>
            <a:pPr marL="109728" indent="0" algn="ctr">
              <a:buNone/>
            </a:pPr>
            <a:endParaRPr lang="en-US" dirty="0"/>
          </a:p>
        </p:txBody>
      </p:sp>
      <p:sp>
        <p:nvSpPr>
          <p:cNvPr id="4" name="Title 3"/>
          <p:cNvSpPr>
            <a:spLocks noGrp="1"/>
          </p:cNvSpPr>
          <p:nvPr>
            <p:ph type="title"/>
          </p:nvPr>
        </p:nvSpPr>
        <p:spPr/>
        <p:txBody>
          <a:bodyPr>
            <a:noAutofit/>
          </a:bodyPr>
          <a:lstStyle/>
          <a:p>
            <a:pPr algn="ctr"/>
            <a:r>
              <a:rPr lang="en-US" sz="4500" cap="all" dirty="0" smtClean="0"/>
              <a:t>Computer &amp; Internet Safety</a:t>
            </a:r>
            <a:endParaRPr lang="en-US" sz="4500" cap="all" dirty="0"/>
          </a:p>
        </p:txBody>
      </p:sp>
      <p:pic>
        <p:nvPicPr>
          <p:cNvPr id="1026" name="Picture 2" descr="C:\Users\Family\Downloads\MC90005912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352798"/>
            <a:ext cx="3124200" cy="315513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z="1400" dirty="0" smtClean="0"/>
              <a:t>For grades pre-k through </a:t>
            </a:r>
            <a:r>
              <a:rPr lang="en-US" sz="1400" dirty="0"/>
              <a:t>5</a:t>
            </a:r>
            <a:r>
              <a:rPr lang="en-US" sz="1400" baseline="30000" dirty="0" smtClean="0"/>
              <a:t>th</a:t>
            </a:r>
            <a:endParaRPr lang="en-US" sz="1400" dirty="0"/>
          </a:p>
        </p:txBody>
      </p:sp>
    </p:spTree>
    <p:extLst>
      <p:ext uri="{BB962C8B-B14F-4D97-AF65-F5344CB8AC3E}">
        <p14:creationId xmlns:p14="http://schemas.microsoft.com/office/powerpoint/2010/main" val="3153715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STRANGERS ONLINE</a:t>
            </a:r>
            <a:endParaRPr lang="en-US" sz="4500" dirty="0"/>
          </a:p>
        </p:txBody>
      </p:sp>
      <p:pic>
        <p:nvPicPr>
          <p:cNvPr id="8" name="Picture 3" descr="C:\Users\Family\Downloads\MC9004413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445673"/>
            <a:ext cx="5105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Family\Downloads\MC900339826.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93350" y="2667000"/>
            <a:ext cx="2330187" cy="2141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Family\Downloads\MC900432439.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9878" y="3352800"/>
            <a:ext cx="697031" cy="8339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amily\Downloads\MC90006033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7825" y="4588231"/>
            <a:ext cx="3870754" cy="223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888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STRANGER DANGER</a:t>
            </a:r>
            <a:endParaRPr lang="en-US" sz="4500" dirty="0"/>
          </a:p>
        </p:txBody>
      </p:sp>
      <p:pic>
        <p:nvPicPr>
          <p:cNvPr id="8194" name="Picture 2" descr="C:\Users\Family\Downloads\MC900104722.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362200"/>
            <a:ext cx="3676961" cy="392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464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877" y="2582368"/>
            <a:ext cx="3012531" cy="301253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52400" y="2362200"/>
            <a:ext cx="8763000" cy="3763963"/>
          </a:xfrm>
        </p:spPr>
        <p:txBody>
          <a:bodyPr/>
          <a:lstStyle/>
          <a:p>
            <a:pPr marL="0" indent="0">
              <a:buNone/>
            </a:pPr>
            <a:r>
              <a:rPr lang="en-US" sz="3300" dirty="0" smtClean="0"/>
              <a:t> </a:t>
            </a:r>
          </a:p>
          <a:p>
            <a:pPr marL="0" indent="0">
              <a:buNone/>
            </a:pPr>
            <a:endParaRPr lang="en-US" dirty="0" smtClean="0"/>
          </a:p>
        </p:txBody>
      </p:sp>
      <p:sp>
        <p:nvSpPr>
          <p:cNvPr id="3" name="Title 2"/>
          <p:cNvSpPr>
            <a:spLocks noGrp="1"/>
          </p:cNvSpPr>
          <p:nvPr>
            <p:ph type="title"/>
          </p:nvPr>
        </p:nvSpPr>
        <p:spPr/>
        <p:txBody>
          <a:bodyPr>
            <a:normAutofit/>
          </a:bodyPr>
          <a:lstStyle/>
          <a:p>
            <a:r>
              <a:rPr lang="en-US" sz="4500" dirty="0" smtClean="0"/>
              <a:t>DON’T TALK TO STRANGERS</a:t>
            </a:r>
            <a:endParaRPr lang="en-US" sz="4500" dirty="0"/>
          </a:p>
        </p:txBody>
      </p:sp>
      <p:pic>
        <p:nvPicPr>
          <p:cNvPr id="5" name="Picture 3" descr="C:\Users\Family\Downloads\MC90043243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096113"/>
            <a:ext cx="1600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amily\Downloads\MC90006033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2773851"/>
            <a:ext cx="3870754" cy="223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7514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124200"/>
            <a:ext cx="7408333" cy="3001962"/>
          </a:xfrm>
        </p:spPr>
        <p:txBody>
          <a:bodyPr/>
          <a:lstStyle/>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sz="4500" dirty="0" smtClean="0"/>
              <a:t>STRANGERS WANT YOUR INFO</a:t>
            </a:r>
            <a:endParaRPr lang="en-US" sz="4500" dirty="0"/>
          </a:p>
        </p:txBody>
      </p:sp>
      <p:pic>
        <p:nvPicPr>
          <p:cNvPr id="3076" name="Picture 4" descr="C:\Users\Family\Downloads\MC90043800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762583"/>
            <a:ext cx="1863725" cy="127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amily\Downloads\MC90043800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762583"/>
            <a:ext cx="1863725"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2362200"/>
            <a:ext cx="5562600" cy="2800767"/>
          </a:xfrm>
          <a:prstGeom prst="rect">
            <a:avLst/>
          </a:prstGeom>
          <a:noFill/>
        </p:spPr>
        <p:txBody>
          <a:bodyPr wrap="square" rtlCol="0">
            <a:spAutoFit/>
          </a:bodyPr>
          <a:lstStyle/>
          <a:p>
            <a:pPr algn="ctr"/>
            <a:endParaRPr lang="en-US" sz="4400" dirty="0" smtClean="0"/>
          </a:p>
          <a:p>
            <a:pPr algn="ctr"/>
            <a:endParaRPr lang="en-US" sz="4400" dirty="0"/>
          </a:p>
          <a:p>
            <a:pPr algn="ctr"/>
            <a:r>
              <a:rPr lang="en-US" sz="4400" dirty="0" smtClean="0"/>
              <a:t>Personal Information about </a:t>
            </a:r>
            <a:r>
              <a:rPr lang="en-US" sz="4400" b="1" u="sng" dirty="0" smtClean="0"/>
              <a:t>YOU!</a:t>
            </a:r>
            <a:endParaRPr lang="en-US" sz="4400" b="1" u="sng" dirty="0"/>
          </a:p>
        </p:txBody>
      </p:sp>
      <p:pic>
        <p:nvPicPr>
          <p:cNvPr id="6147" name="Picture 3" descr="C:\Users\Family\Downloads\MC90043473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525" y="1676400"/>
            <a:ext cx="3200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Family\Downloads\MC900432439.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2009" y="2133600"/>
            <a:ext cx="697031" cy="83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42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Candara" pitchFamily="34" charset="0"/>
              <a:buChar char="?"/>
            </a:pPr>
            <a:r>
              <a:rPr lang="en-US" dirty="0" smtClean="0"/>
              <a:t>How old are you?</a:t>
            </a:r>
          </a:p>
          <a:p>
            <a:pPr>
              <a:buFont typeface="Candara" pitchFamily="34" charset="0"/>
              <a:buChar char="?"/>
            </a:pPr>
            <a:r>
              <a:rPr lang="en-US" dirty="0" smtClean="0"/>
              <a:t>Are you a boy or girl?</a:t>
            </a:r>
          </a:p>
          <a:p>
            <a:pPr>
              <a:buFont typeface="Candara" pitchFamily="34" charset="0"/>
              <a:buChar char="?"/>
            </a:pPr>
            <a:r>
              <a:rPr lang="en-US" dirty="0" smtClean="0"/>
              <a:t>Where do you live?</a:t>
            </a:r>
          </a:p>
          <a:p>
            <a:pPr>
              <a:buFont typeface="Candara" pitchFamily="34" charset="0"/>
              <a:buChar char="?"/>
            </a:pPr>
            <a:r>
              <a:rPr lang="en-US" dirty="0" smtClean="0"/>
              <a:t>What is your phone number?</a:t>
            </a:r>
          </a:p>
          <a:p>
            <a:pPr>
              <a:buFont typeface="Candara" pitchFamily="34" charset="0"/>
              <a:buChar char="?"/>
            </a:pPr>
            <a:r>
              <a:rPr lang="en-US" dirty="0" smtClean="0"/>
              <a:t>What is your name?</a:t>
            </a:r>
          </a:p>
          <a:p>
            <a:pPr>
              <a:buFont typeface="Candara" pitchFamily="34" charset="0"/>
              <a:buChar char="?"/>
            </a:pPr>
            <a:r>
              <a:rPr lang="en-US" dirty="0" smtClean="0"/>
              <a:t>What school do you go to?</a:t>
            </a:r>
          </a:p>
          <a:p>
            <a:pPr>
              <a:buFont typeface="Candara" pitchFamily="34" charset="0"/>
              <a:buChar char="?"/>
            </a:pPr>
            <a:r>
              <a:rPr lang="en-US" dirty="0" smtClean="0"/>
              <a:t>What is your birth date?</a:t>
            </a:r>
          </a:p>
          <a:p>
            <a:endParaRPr lang="en-US" dirty="0" smtClean="0"/>
          </a:p>
        </p:txBody>
      </p:sp>
      <p:sp>
        <p:nvSpPr>
          <p:cNvPr id="6" name="Title 5"/>
          <p:cNvSpPr>
            <a:spLocks noGrp="1"/>
          </p:cNvSpPr>
          <p:nvPr>
            <p:ph type="title"/>
          </p:nvPr>
        </p:nvSpPr>
        <p:spPr/>
        <p:txBody>
          <a:bodyPr>
            <a:normAutofit/>
          </a:bodyPr>
          <a:lstStyle/>
          <a:p>
            <a:r>
              <a:rPr lang="en-US" dirty="0" smtClean="0"/>
              <a:t>DON’T SHARE PERSONAL INFO</a:t>
            </a:r>
            <a:endParaRPr lang="en-US" dirty="0"/>
          </a:p>
        </p:txBody>
      </p:sp>
      <p:pic>
        <p:nvPicPr>
          <p:cNvPr id="4"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276600"/>
            <a:ext cx="3012531" cy="3012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Family\Downloads\MC90043243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886200"/>
            <a:ext cx="16002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803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normAutofit fontScale="92500" lnSpcReduction="20000"/>
          </a:bodyPr>
          <a:lstStyle/>
          <a:p>
            <a:pPr algn="ctr">
              <a:buNone/>
            </a:pPr>
            <a:r>
              <a:rPr lang="en-US" sz="6000" b="1" i="1" dirty="0" smtClean="0"/>
              <a:t>   TELL AN ADULT!</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WHAT SHOULD YOU DO?</a:t>
            </a:r>
            <a:endParaRPr lang="en-US" dirty="0"/>
          </a:p>
        </p:txBody>
      </p:sp>
      <p:pic>
        <p:nvPicPr>
          <p:cNvPr id="1027" name="Picture 3" descr="C:\Documents and Settings\saurbaugh_m\Desktop\MC900434901.PNG"/>
          <p:cNvPicPr>
            <a:picLocks noChangeAspect="1" noChangeArrowheads="1"/>
          </p:cNvPicPr>
          <p:nvPr/>
        </p:nvPicPr>
        <p:blipFill>
          <a:blip r:embed="rId3" cstate="print"/>
          <a:srcRect/>
          <a:stretch>
            <a:fillRect/>
          </a:stretch>
        </p:blipFill>
        <p:spPr bwMode="auto">
          <a:xfrm>
            <a:off x="838200" y="3810000"/>
            <a:ext cx="2286000" cy="2286000"/>
          </a:xfrm>
          <a:prstGeom prst="rect">
            <a:avLst/>
          </a:prstGeom>
          <a:noFill/>
        </p:spPr>
      </p:pic>
      <p:pic>
        <p:nvPicPr>
          <p:cNvPr id="1028" name="Picture 4" descr="C:\Documents and Settings\saurbaugh_m\Desktop\MC900154848.WMF"/>
          <p:cNvPicPr>
            <a:picLocks noChangeAspect="1" noChangeArrowheads="1"/>
          </p:cNvPicPr>
          <p:nvPr/>
        </p:nvPicPr>
        <p:blipFill>
          <a:blip r:embed="rId4" cstate="print"/>
          <a:srcRect/>
          <a:stretch>
            <a:fillRect/>
          </a:stretch>
        </p:blipFill>
        <p:spPr bwMode="auto">
          <a:xfrm>
            <a:off x="3886200" y="4191000"/>
            <a:ext cx="1589087" cy="1804987"/>
          </a:xfrm>
          <a:prstGeom prst="rect">
            <a:avLst/>
          </a:prstGeom>
          <a:noFill/>
        </p:spPr>
      </p:pic>
      <p:pic>
        <p:nvPicPr>
          <p:cNvPr id="1029" name="Picture 5" descr="C:\Documents and Settings\saurbaugh_m\Desktop\MC900433940.PNG"/>
          <p:cNvPicPr>
            <a:picLocks noChangeAspect="1" noChangeArrowheads="1"/>
          </p:cNvPicPr>
          <p:nvPr/>
        </p:nvPicPr>
        <p:blipFill>
          <a:blip r:embed="rId5" cstate="print"/>
          <a:srcRect/>
          <a:stretch>
            <a:fillRect/>
          </a:stretch>
        </p:blipFill>
        <p:spPr bwMode="auto">
          <a:xfrm>
            <a:off x="6858000" y="4114800"/>
            <a:ext cx="1857375" cy="1857375"/>
          </a:xfrm>
          <a:prstGeom prst="rect">
            <a:avLst/>
          </a:prstGeom>
          <a:noFill/>
        </p:spPr>
      </p:pic>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393221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0132" y="2726978"/>
            <a:ext cx="7408333" cy="3450696"/>
          </a:xfrm>
        </p:spPr>
        <p:txBody>
          <a:bodyPr>
            <a:noAutofit/>
          </a:bodyPr>
          <a:lstStyle/>
          <a:p>
            <a:pPr marL="457200" indent="-457200">
              <a:buFont typeface="+mj-lt"/>
              <a:buAutoNum type="arabicPeriod"/>
            </a:pPr>
            <a:r>
              <a:rPr lang="en-US" sz="2800" b="1" u="sng" dirty="0" smtClean="0"/>
              <a:t>Who?</a:t>
            </a:r>
            <a:r>
              <a:rPr lang="en-US" sz="2800" dirty="0" smtClean="0"/>
              <a:t>    Who is asking for information?</a:t>
            </a:r>
          </a:p>
          <a:p>
            <a:pPr marL="457200" indent="-457200">
              <a:buFont typeface="+mj-lt"/>
              <a:buAutoNum type="arabicPeriod"/>
            </a:pPr>
            <a:endParaRPr lang="en-US" sz="2800" dirty="0" smtClean="0"/>
          </a:p>
          <a:p>
            <a:pPr marL="457200" indent="-457200">
              <a:buFont typeface="+mj-lt"/>
              <a:buAutoNum type="arabicPeriod"/>
            </a:pPr>
            <a:r>
              <a:rPr lang="en-US" sz="2800" b="1" u="sng" dirty="0" smtClean="0"/>
              <a:t>What?</a:t>
            </a:r>
            <a:r>
              <a:rPr lang="en-US" sz="2800" dirty="0" smtClean="0"/>
              <a:t>    What are they asking for?</a:t>
            </a:r>
          </a:p>
          <a:p>
            <a:pPr marL="759143" lvl="1" indent="-457200">
              <a:buNone/>
            </a:pPr>
            <a:r>
              <a:rPr lang="en-US" sz="2800" dirty="0" smtClean="0"/>
              <a:t>       (STOP! If personal information)</a:t>
            </a:r>
          </a:p>
          <a:p>
            <a:pPr marL="457200" indent="-457200">
              <a:buFont typeface="+mj-lt"/>
              <a:buAutoNum type="arabicPeriod"/>
            </a:pPr>
            <a:endParaRPr lang="en-US" sz="2800" dirty="0" smtClean="0"/>
          </a:p>
          <a:p>
            <a:pPr marL="457200" indent="-457200">
              <a:buFont typeface="+mj-lt"/>
              <a:buAutoNum type="arabicPeriod"/>
            </a:pPr>
            <a:r>
              <a:rPr lang="en-US" sz="2800" b="1" u="sng" dirty="0" smtClean="0"/>
              <a:t>Why?</a:t>
            </a:r>
            <a:r>
              <a:rPr lang="en-US" sz="2800" dirty="0" smtClean="0"/>
              <a:t>    Why do they need it?</a:t>
            </a:r>
          </a:p>
          <a:p>
            <a:pPr>
              <a:buNone/>
            </a:pPr>
            <a:endParaRPr lang="en-US" sz="2800" dirty="0" smtClean="0"/>
          </a:p>
        </p:txBody>
      </p:sp>
      <p:sp>
        <p:nvSpPr>
          <p:cNvPr id="6" name="Title 5"/>
          <p:cNvSpPr>
            <a:spLocks noGrp="1"/>
          </p:cNvSpPr>
          <p:nvPr>
            <p:ph type="title"/>
          </p:nvPr>
        </p:nvSpPr>
        <p:spPr/>
        <p:txBody>
          <a:bodyPr/>
          <a:lstStyle/>
          <a:p>
            <a:r>
              <a:rPr lang="en-US" dirty="0" smtClean="0"/>
              <a:t>THE 3 W’S</a:t>
            </a:r>
            <a:endParaRPr lang="en-US" dirty="0"/>
          </a:p>
        </p:txBody>
      </p:sp>
      <p:pic>
        <p:nvPicPr>
          <p:cNvPr id="4"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962400"/>
            <a:ext cx="2250531" cy="2250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Family\Downloads\MC90043243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3560" y="4294267"/>
            <a:ext cx="1195440" cy="143025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endParaRPr lang="en-US" dirty="0"/>
          </a:p>
        </p:txBody>
      </p:sp>
      <p:sp>
        <p:nvSpPr>
          <p:cNvPr id="2" name="Rectangle 1"/>
          <p:cNvSpPr/>
          <p:nvPr/>
        </p:nvSpPr>
        <p:spPr>
          <a:xfrm>
            <a:off x="381000" y="6459152"/>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17263787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7408333" cy="4038600"/>
          </a:xfrm>
        </p:spPr>
        <p:txBody>
          <a:bodyPr>
            <a:normAutofit/>
          </a:bodyPr>
          <a:lstStyle/>
          <a:p>
            <a:pPr>
              <a:buFont typeface="Wingdings" pitchFamily="2" charset="2"/>
              <a:buChar char="Ø"/>
            </a:pPr>
            <a:r>
              <a:rPr lang="en-US" dirty="0" smtClean="0"/>
              <a:t>Hurt feelings</a:t>
            </a:r>
          </a:p>
          <a:p>
            <a:pPr>
              <a:buFont typeface="Wingdings" pitchFamily="2" charset="2"/>
              <a:buChar char="Ø"/>
            </a:pPr>
            <a:r>
              <a:rPr lang="en-US" dirty="0" smtClean="0"/>
              <a:t>Not nice</a:t>
            </a:r>
          </a:p>
          <a:p>
            <a:pPr>
              <a:buFont typeface="Wingdings" pitchFamily="2" charset="2"/>
              <a:buChar char="Ø"/>
            </a:pPr>
            <a:r>
              <a:rPr lang="en-US" dirty="0" smtClean="0"/>
              <a:t>Scares people</a:t>
            </a:r>
          </a:p>
          <a:p>
            <a:pPr>
              <a:buFont typeface="Wingdings" pitchFamily="2" charset="2"/>
              <a:buChar char="Ø"/>
            </a:pPr>
            <a:r>
              <a:rPr lang="en-US" dirty="0" smtClean="0"/>
              <a:t>Sad</a:t>
            </a:r>
          </a:p>
          <a:p>
            <a:pPr>
              <a:buFont typeface="Wingdings" pitchFamily="2" charset="2"/>
              <a:buChar char="Ø"/>
            </a:pPr>
            <a:endParaRPr lang="en-US" dirty="0" smtClean="0"/>
          </a:p>
          <a:p>
            <a:pPr>
              <a:buFont typeface="Wingdings" pitchFamily="2" charset="2"/>
              <a:buChar char="Ø"/>
            </a:pPr>
            <a:r>
              <a:rPr lang="en-US" dirty="0" smtClean="0"/>
              <a:t>Email</a:t>
            </a:r>
          </a:p>
          <a:p>
            <a:pPr>
              <a:buFont typeface="Wingdings" pitchFamily="2" charset="2"/>
              <a:buChar char="Ø"/>
            </a:pPr>
            <a:r>
              <a:rPr lang="en-US" dirty="0" smtClean="0"/>
              <a:t>Text</a:t>
            </a:r>
          </a:p>
          <a:p>
            <a:pPr>
              <a:buFont typeface="Wingdings" pitchFamily="2" charset="2"/>
              <a:buChar char="Ø"/>
            </a:pPr>
            <a:r>
              <a:rPr lang="en-US" dirty="0" smtClean="0"/>
              <a:t>Phone calls</a:t>
            </a:r>
          </a:p>
          <a:p>
            <a:pPr>
              <a:buFont typeface="Wingdings" pitchFamily="2" charset="2"/>
              <a:buChar char="Ø"/>
            </a:pPr>
            <a:r>
              <a:rPr lang="en-US" dirty="0" smtClean="0"/>
              <a:t>Chat/social sites</a:t>
            </a:r>
          </a:p>
          <a:p>
            <a:pPr>
              <a:buFont typeface="Wingdings" pitchFamily="2" charset="2"/>
              <a:buChar char="Ø"/>
            </a:pPr>
            <a:endParaRPr lang="en-US" dirty="0" smtClean="0"/>
          </a:p>
        </p:txBody>
      </p:sp>
      <p:sp>
        <p:nvSpPr>
          <p:cNvPr id="6" name="Title 5"/>
          <p:cNvSpPr>
            <a:spLocks noGrp="1"/>
          </p:cNvSpPr>
          <p:nvPr>
            <p:ph type="title"/>
          </p:nvPr>
        </p:nvSpPr>
        <p:spPr/>
        <p:txBody>
          <a:bodyPr/>
          <a:lstStyle/>
          <a:p>
            <a:r>
              <a:rPr lang="en-US" dirty="0" smtClean="0"/>
              <a:t>FRIENDS &amp; CYBERBULLYING</a:t>
            </a:r>
            <a:endParaRPr lang="en-US" dirty="0"/>
          </a:p>
        </p:txBody>
      </p:sp>
      <p:pic>
        <p:nvPicPr>
          <p:cNvPr id="4"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048000"/>
            <a:ext cx="3012531" cy="30125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Documents and Settings\saurbaugh_m\Desktop\MC900232130.WMF"/>
          <p:cNvPicPr>
            <a:picLocks noChangeAspect="1" noChangeArrowheads="1"/>
          </p:cNvPicPr>
          <p:nvPr/>
        </p:nvPicPr>
        <p:blipFill>
          <a:blip r:embed="rId4" cstate="print"/>
          <a:srcRect/>
          <a:stretch>
            <a:fillRect/>
          </a:stretch>
        </p:blipFill>
        <p:spPr bwMode="auto">
          <a:xfrm>
            <a:off x="3810000" y="2907082"/>
            <a:ext cx="2463800" cy="2417393"/>
          </a:xfrm>
          <a:prstGeom prst="rect">
            <a:avLst/>
          </a:prstGeom>
          <a:noFill/>
        </p:spPr>
      </p:pic>
    </p:spTree>
    <p:extLst>
      <p:ext uri="{BB962C8B-B14F-4D97-AF65-F5344CB8AC3E}">
        <p14:creationId xmlns:p14="http://schemas.microsoft.com/office/powerpoint/2010/main" val="1535990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FRIENDS &amp; CYBERBULLYING</a:t>
            </a:r>
            <a:endParaRPr lang="en-US" dirty="0"/>
          </a:p>
        </p:txBody>
      </p:sp>
      <p:pic>
        <p:nvPicPr>
          <p:cNvPr id="8" name="Picture 2" descr="C:\Users\Family\Downloads\MP9004484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986309"/>
            <a:ext cx="3323104" cy="261238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Family\Downloads\MP900448484.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62200"/>
            <a:ext cx="293846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34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Treat Others As You Want to Be Treated</a:t>
            </a:r>
          </a:p>
        </p:txBody>
      </p:sp>
      <p:sp>
        <p:nvSpPr>
          <p:cNvPr id="6" name="Title 5"/>
          <p:cNvSpPr>
            <a:spLocks noGrp="1"/>
          </p:cNvSpPr>
          <p:nvPr>
            <p:ph type="title"/>
          </p:nvPr>
        </p:nvSpPr>
        <p:spPr/>
        <p:txBody>
          <a:bodyPr/>
          <a:lstStyle/>
          <a:p>
            <a:r>
              <a:rPr lang="en-US" dirty="0" smtClean="0"/>
              <a:t>FRIENDS &amp; CYBERBULLYING</a:t>
            </a:r>
            <a:endParaRPr lang="en-US" dirty="0"/>
          </a:p>
        </p:txBody>
      </p:sp>
      <p:pic>
        <p:nvPicPr>
          <p:cNvPr id="4"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368" y="5617077"/>
            <a:ext cx="1064338" cy="10643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Documents and Settings\saurbaugh_m\Desktop\MC900232130.WMF"/>
          <p:cNvPicPr>
            <a:picLocks noChangeAspect="1" noChangeArrowheads="1"/>
          </p:cNvPicPr>
          <p:nvPr/>
        </p:nvPicPr>
        <p:blipFill>
          <a:blip r:embed="rId4" cstate="print"/>
          <a:srcRect/>
          <a:stretch>
            <a:fillRect/>
          </a:stretch>
        </p:blipFill>
        <p:spPr bwMode="auto">
          <a:xfrm>
            <a:off x="7456489" y="5765730"/>
            <a:ext cx="781757" cy="767032"/>
          </a:xfrm>
          <a:prstGeom prst="rect">
            <a:avLst/>
          </a:prstGeom>
          <a:noFill/>
        </p:spPr>
      </p:pic>
      <p:pic>
        <p:nvPicPr>
          <p:cNvPr id="2" name="Picture 2" descr="C:\Users\Family\Downloads\MC90010478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249" y="3747919"/>
            <a:ext cx="3579931" cy="24013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amily\Downloads\MC9004413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048" y="1879530"/>
            <a:ext cx="2554189" cy="255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539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Blip>
                <a:blip r:embed="rId3"/>
              </a:buBlip>
            </a:pPr>
            <a:r>
              <a:rPr lang="en-US" sz="4400" dirty="0" smtClean="0"/>
              <a:t>  Digital world devices</a:t>
            </a:r>
          </a:p>
          <a:p>
            <a:pPr>
              <a:buBlip>
                <a:blip r:embed="rId3"/>
              </a:buBlip>
            </a:pPr>
            <a:r>
              <a:rPr lang="en-US" sz="4400" dirty="0" smtClean="0"/>
              <a:t>  Internet &amp; computer safety</a:t>
            </a:r>
          </a:p>
          <a:p>
            <a:pPr>
              <a:buBlip>
                <a:blip r:embed="rId3"/>
              </a:buBlip>
            </a:pPr>
            <a:r>
              <a:rPr lang="en-US" sz="4400" dirty="0"/>
              <a:t> </a:t>
            </a:r>
            <a:r>
              <a:rPr lang="en-US" sz="4400" dirty="0" smtClean="0"/>
              <a:t> Strangers, friends &amp; you</a:t>
            </a:r>
          </a:p>
          <a:p>
            <a:pPr>
              <a:buBlip>
                <a:blip r:embed="rId3"/>
              </a:buBlip>
            </a:pPr>
            <a:r>
              <a:rPr lang="en-US" sz="4400" dirty="0"/>
              <a:t> </a:t>
            </a:r>
            <a:r>
              <a:rPr lang="en-US" sz="4400" dirty="0" smtClean="0"/>
              <a:t> Helpful safety resources</a:t>
            </a:r>
          </a:p>
          <a:p>
            <a:endParaRPr lang="en-US" sz="3200" dirty="0"/>
          </a:p>
        </p:txBody>
      </p:sp>
      <p:sp>
        <p:nvSpPr>
          <p:cNvPr id="3" name="Title 2"/>
          <p:cNvSpPr>
            <a:spLocks noGrp="1"/>
          </p:cNvSpPr>
          <p:nvPr>
            <p:ph type="title"/>
          </p:nvPr>
        </p:nvSpPr>
        <p:spPr/>
        <p:txBody>
          <a:bodyPr>
            <a:normAutofit/>
          </a:bodyPr>
          <a:lstStyle/>
          <a:p>
            <a:r>
              <a:rPr lang="en-US" sz="4500" dirty="0" smtClean="0"/>
              <a:t>SAFETY GUIDE</a:t>
            </a:r>
            <a:endParaRPr lang="en-US" sz="4500" dirty="0"/>
          </a:p>
        </p:txBody>
      </p:sp>
    </p:spTree>
    <p:extLst>
      <p:ext uri="{BB962C8B-B14F-4D97-AF65-F5344CB8AC3E}">
        <p14:creationId xmlns:p14="http://schemas.microsoft.com/office/powerpoint/2010/main" val="11175114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normAutofit fontScale="92500" lnSpcReduction="20000"/>
          </a:bodyPr>
          <a:lstStyle/>
          <a:p>
            <a:pPr algn="ctr">
              <a:buNone/>
            </a:pPr>
            <a:r>
              <a:rPr lang="en-US" sz="6000" b="1" i="1" dirty="0" smtClean="0"/>
              <a:t>    TELL AN ADULT!</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WHAT SHOULD YOU DO?</a:t>
            </a:r>
            <a:endParaRPr lang="en-US" dirty="0"/>
          </a:p>
        </p:txBody>
      </p:sp>
      <p:pic>
        <p:nvPicPr>
          <p:cNvPr id="1027" name="Picture 3" descr="C:\Documents and Settings\saurbaugh_m\Desktop\MC900434901.PNG"/>
          <p:cNvPicPr>
            <a:picLocks noChangeAspect="1" noChangeArrowheads="1"/>
          </p:cNvPicPr>
          <p:nvPr/>
        </p:nvPicPr>
        <p:blipFill>
          <a:blip r:embed="rId3" cstate="print"/>
          <a:srcRect/>
          <a:stretch>
            <a:fillRect/>
          </a:stretch>
        </p:blipFill>
        <p:spPr bwMode="auto">
          <a:xfrm>
            <a:off x="838200" y="3810000"/>
            <a:ext cx="2286000" cy="2286000"/>
          </a:xfrm>
          <a:prstGeom prst="rect">
            <a:avLst/>
          </a:prstGeom>
          <a:noFill/>
        </p:spPr>
      </p:pic>
      <p:pic>
        <p:nvPicPr>
          <p:cNvPr id="1028" name="Picture 4" descr="C:\Documents and Settings\saurbaugh_m\Desktop\MC900154848.WMF"/>
          <p:cNvPicPr>
            <a:picLocks noChangeAspect="1" noChangeArrowheads="1"/>
          </p:cNvPicPr>
          <p:nvPr/>
        </p:nvPicPr>
        <p:blipFill>
          <a:blip r:embed="rId4" cstate="print"/>
          <a:srcRect/>
          <a:stretch>
            <a:fillRect/>
          </a:stretch>
        </p:blipFill>
        <p:spPr bwMode="auto">
          <a:xfrm>
            <a:off x="3886200" y="4191000"/>
            <a:ext cx="1589087" cy="1804987"/>
          </a:xfrm>
          <a:prstGeom prst="rect">
            <a:avLst/>
          </a:prstGeom>
          <a:noFill/>
        </p:spPr>
      </p:pic>
      <p:pic>
        <p:nvPicPr>
          <p:cNvPr id="1029" name="Picture 5" descr="C:\Documents and Settings\saurbaugh_m\Desktop\MC900433940.PNG"/>
          <p:cNvPicPr>
            <a:picLocks noChangeAspect="1" noChangeArrowheads="1"/>
          </p:cNvPicPr>
          <p:nvPr/>
        </p:nvPicPr>
        <p:blipFill>
          <a:blip r:embed="rId5" cstate="print"/>
          <a:srcRect/>
          <a:stretch>
            <a:fillRect/>
          </a:stretch>
        </p:blipFill>
        <p:spPr bwMode="auto">
          <a:xfrm>
            <a:off x="6858000" y="4114800"/>
            <a:ext cx="1857375" cy="1857375"/>
          </a:xfrm>
          <a:prstGeom prst="rect">
            <a:avLst/>
          </a:prstGeom>
          <a:noFill/>
        </p:spPr>
      </p:pic>
      <p:sp>
        <p:nvSpPr>
          <p:cNvPr id="8" name="Slide Number Placeholder 7"/>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425173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amily\Downloads\MC90003018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511" y="2514600"/>
            <a:ext cx="3745173" cy="379257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 </a:t>
            </a:r>
          </a:p>
        </p:txBody>
      </p:sp>
      <p:sp>
        <p:nvSpPr>
          <p:cNvPr id="6" name="Title 5"/>
          <p:cNvSpPr>
            <a:spLocks noGrp="1"/>
          </p:cNvSpPr>
          <p:nvPr>
            <p:ph type="title"/>
          </p:nvPr>
        </p:nvSpPr>
        <p:spPr/>
        <p:txBody>
          <a:bodyPr/>
          <a:lstStyle/>
          <a:p>
            <a:r>
              <a:rPr lang="en-US" dirty="0" smtClean="0"/>
              <a:t>THREATENING YOURSELF</a:t>
            </a:r>
            <a:endParaRPr lang="en-US" dirty="0"/>
          </a:p>
        </p:txBody>
      </p:sp>
      <p:sp>
        <p:nvSpPr>
          <p:cNvPr id="7" name="Rectangle 6"/>
          <p:cNvSpPr/>
          <p:nvPr/>
        </p:nvSpPr>
        <p:spPr>
          <a:xfrm>
            <a:off x="2641381" y="3210560"/>
            <a:ext cx="3879432" cy="240065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5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TMI</a:t>
            </a:r>
            <a:endParaRPr lang="en-US" sz="1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908489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 </a:t>
            </a:r>
          </a:p>
        </p:txBody>
      </p:sp>
      <p:sp>
        <p:nvSpPr>
          <p:cNvPr id="6" name="Title 5"/>
          <p:cNvSpPr>
            <a:spLocks noGrp="1"/>
          </p:cNvSpPr>
          <p:nvPr>
            <p:ph type="title"/>
          </p:nvPr>
        </p:nvSpPr>
        <p:spPr/>
        <p:txBody>
          <a:bodyPr/>
          <a:lstStyle/>
          <a:p>
            <a:r>
              <a:rPr lang="en-US" dirty="0" smtClean="0"/>
              <a:t>THREATENING YOURSELF</a:t>
            </a:r>
            <a:endParaRPr lang="en-US" dirty="0"/>
          </a:p>
        </p:txBody>
      </p:sp>
      <p:pic>
        <p:nvPicPr>
          <p:cNvPr id="4100" name="Picture 4" descr="C:\Users\Family\Downloads\MP900438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482346"/>
            <a:ext cx="4049156" cy="436996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amily\Downloads\MC90044045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3378" y="1981200"/>
            <a:ext cx="18288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246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 </a:t>
            </a:r>
          </a:p>
        </p:txBody>
      </p:sp>
      <p:sp>
        <p:nvSpPr>
          <p:cNvPr id="6" name="Title 5"/>
          <p:cNvSpPr>
            <a:spLocks noGrp="1"/>
          </p:cNvSpPr>
          <p:nvPr>
            <p:ph type="title"/>
          </p:nvPr>
        </p:nvSpPr>
        <p:spPr/>
        <p:txBody>
          <a:bodyPr/>
          <a:lstStyle/>
          <a:p>
            <a:r>
              <a:rPr lang="en-US" dirty="0" smtClean="0"/>
              <a:t>THREATENING YOURSELF</a:t>
            </a:r>
            <a:endParaRPr lang="en-US" dirty="0"/>
          </a:p>
        </p:txBody>
      </p:sp>
      <p:graphicFrame>
        <p:nvGraphicFramePr>
          <p:cNvPr id="2" name="Diagram 1"/>
          <p:cNvGraphicFramePr/>
          <p:nvPr>
            <p:extLst>
              <p:ext uri="{D42A27DB-BD31-4B8C-83A1-F6EECF244321}">
                <p14:modId xmlns:p14="http://schemas.microsoft.com/office/powerpoint/2010/main" val="2989195748"/>
              </p:ext>
            </p:extLst>
          </p:nvPr>
        </p:nvGraphicFramePr>
        <p:xfrm>
          <a:off x="990600" y="2133600"/>
          <a:ext cx="7010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8" name="Picture 6" descr="C:\Users\Family\Downloads\MC90010517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3729924"/>
            <a:ext cx="1290638" cy="112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526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INTERNET SAFETY PLEDGE</a:t>
            </a:r>
            <a:endParaRPr lang="en-US" dirty="0"/>
          </a:p>
        </p:txBody>
      </p:sp>
      <p:sp>
        <p:nvSpPr>
          <p:cNvPr id="7" name="Rectangle 6"/>
          <p:cNvSpPr/>
          <p:nvPr/>
        </p:nvSpPr>
        <p:spPr>
          <a:xfrm>
            <a:off x="152400" y="2149019"/>
            <a:ext cx="8991600" cy="4708981"/>
          </a:xfrm>
          <a:prstGeom prst="rect">
            <a:avLst/>
          </a:prstGeom>
        </p:spPr>
        <p:txBody>
          <a:bodyPr wrap="square">
            <a:spAutoFit/>
          </a:bodyPr>
          <a:lstStyle/>
          <a:p>
            <a:endParaRPr lang="en-US" sz="3000" b="1" dirty="0" smtClean="0"/>
          </a:p>
          <a:p>
            <a:endParaRPr lang="en-US" sz="3000" b="1" dirty="0" smtClean="0"/>
          </a:p>
          <a:p>
            <a:endParaRPr lang="en-US" sz="3000" b="1" dirty="0" smtClean="0"/>
          </a:p>
          <a:p>
            <a:endParaRPr lang="en-US" sz="3000" b="1" dirty="0" smtClean="0"/>
          </a:p>
          <a:p>
            <a:r>
              <a:rPr lang="en-US" sz="3000" b="1" dirty="0" smtClean="0"/>
              <a:t>I promise to never give out my personal information over the Internet unless my parents say I can.</a:t>
            </a:r>
          </a:p>
          <a:p>
            <a:endParaRPr lang="en-US" sz="3000" dirty="0" smtClean="0"/>
          </a:p>
          <a:p>
            <a:endParaRPr lang="en-US" sz="3000" dirty="0" smtClean="0"/>
          </a:p>
          <a:p>
            <a:endParaRPr lang="en-US" sz="3000" dirty="0" smtClean="0"/>
          </a:p>
          <a:p>
            <a:endParaRPr lang="en-US" sz="3000" dirty="0"/>
          </a:p>
        </p:txBody>
      </p:sp>
      <p:pic>
        <p:nvPicPr>
          <p:cNvPr id="8" name="Picture 3" descr="C:\Documents and Settings\saurbaugh_m\Desktop\MC900060005.WMF"/>
          <p:cNvPicPr>
            <a:picLocks noChangeAspect="1" noChangeArrowheads="1"/>
          </p:cNvPicPr>
          <p:nvPr/>
        </p:nvPicPr>
        <p:blipFill>
          <a:blip r:embed="rId3" cstate="print"/>
          <a:srcRect/>
          <a:stretch>
            <a:fillRect/>
          </a:stretch>
        </p:blipFill>
        <p:spPr bwMode="auto">
          <a:xfrm>
            <a:off x="914400" y="1905000"/>
            <a:ext cx="1668463" cy="1800225"/>
          </a:xfrm>
          <a:prstGeom prst="rect">
            <a:avLst/>
          </a:prstGeom>
          <a:noFill/>
        </p:spPr>
      </p:pic>
      <p:sp>
        <p:nvSpPr>
          <p:cNvPr id="10" name="Slide Number Placeholder 9"/>
          <p:cNvSpPr>
            <a:spLocks noGrp="1"/>
          </p:cNvSpPr>
          <p:nvPr>
            <p:ph type="sldNum" sz="quarter" idx="12"/>
          </p:nvPr>
        </p:nvSpPr>
        <p:spPr/>
        <p:txBody>
          <a:bodyPr/>
          <a:lstStyle/>
          <a:p>
            <a:endParaRPr lang="en-US" dirty="0"/>
          </a:p>
        </p:txBody>
      </p:sp>
      <p:sp>
        <p:nvSpPr>
          <p:cNvPr id="2" name="Rectangle 1"/>
          <p:cNvSpPr/>
          <p:nvPr/>
        </p:nvSpPr>
        <p:spPr>
          <a:xfrm>
            <a:off x="0" y="6611779"/>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14272190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INTERNET SAFETY PLEDGE</a:t>
            </a:r>
            <a:endParaRPr lang="en-US" dirty="0"/>
          </a:p>
        </p:txBody>
      </p:sp>
      <p:sp>
        <p:nvSpPr>
          <p:cNvPr id="7" name="Rectangle 6"/>
          <p:cNvSpPr/>
          <p:nvPr/>
        </p:nvSpPr>
        <p:spPr>
          <a:xfrm>
            <a:off x="198120" y="2194739"/>
            <a:ext cx="8686800" cy="4708981"/>
          </a:xfrm>
          <a:prstGeom prst="rect">
            <a:avLst/>
          </a:prstGeom>
        </p:spPr>
        <p:txBody>
          <a:bodyPr wrap="square">
            <a:spAutoFit/>
          </a:bodyPr>
          <a:lstStyle/>
          <a:p>
            <a:endParaRPr lang="en-US" sz="2800" b="1" dirty="0" smtClean="0"/>
          </a:p>
          <a:p>
            <a:endParaRPr lang="en-US" sz="2800" b="1" dirty="0" smtClean="0"/>
          </a:p>
          <a:p>
            <a:endParaRPr lang="en-US" sz="2800" b="1" dirty="0" smtClean="0"/>
          </a:p>
          <a:p>
            <a:endParaRPr lang="en-US" sz="2800" b="1" dirty="0" smtClean="0"/>
          </a:p>
          <a:p>
            <a:r>
              <a:rPr lang="en-US" sz="3000" b="1" dirty="0" smtClean="0"/>
              <a:t>I promise to remember that people can pretend to be someone they are not over the Internet.</a:t>
            </a:r>
            <a:endParaRPr lang="en-US" sz="3000" dirty="0" smtClean="0"/>
          </a:p>
          <a:p>
            <a:r>
              <a:rPr lang="en-US" sz="2800" b="1" dirty="0" smtClean="0"/>
              <a:t> </a:t>
            </a:r>
          </a:p>
          <a:p>
            <a:endParaRPr lang="en-US" dirty="0" smtClean="0"/>
          </a:p>
          <a:p>
            <a:r>
              <a:rPr lang="en-US" sz="2800" b="1" dirty="0" smtClean="0"/>
              <a:t> </a:t>
            </a:r>
          </a:p>
          <a:p>
            <a:endParaRPr lang="en-US" dirty="0" smtClean="0"/>
          </a:p>
          <a:p>
            <a:endParaRPr lang="en-US" dirty="0" smtClean="0"/>
          </a:p>
          <a:p>
            <a:endParaRPr lang="en-US" dirty="0"/>
          </a:p>
        </p:txBody>
      </p:sp>
      <p:pic>
        <p:nvPicPr>
          <p:cNvPr id="2051" name="Picture 3" descr="C:\Documents and Settings\saurbaugh_m\Desktop\MC900060005.WMF"/>
          <p:cNvPicPr>
            <a:picLocks noChangeAspect="1" noChangeArrowheads="1"/>
          </p:cNvPicPr>
          <p:nvPr/>
        </p:nvPicPr>
        <p:blipFill>
          <a:blip r:embed="rId3" cstate="print"/>
          <a:srcRect/>
          <a:stretch>
            <a:fillRect/>
          </a:stretch>
        </p:blipFill>
        <p:spPr bwMode="auto">
          <a:xfrm>
            <a:off x="914400" y="1905000"/>
            <a:ext cx="1668463" cy="1800225"/>
          </a:xfrm>
          <a:prstGeom prst="rect">
            <a:avLst/>
          </a:prstGeom>
          <a:noFill/>
        </p:spPr>
      </p:pic>
      <p:sp>
        <p:nvSpPr>
          <p:cNvPr id="9" name="Slide Number Placeholder 8"/>
          <p:cNvSpPr>
            <a:spLocks noGrp="1"/>
          </p:cNvSpPr>
          <p:nvPr>
            <p:ph type="sldNum" sz="quarter" idx="12"/>
          </p:nvPr>
        </p:nvSpPr>
        <p:spPr/>
        <p:txBody>
          <a:bodyPr/>
          <a:lstStyle/>
          <a:p>
            <a:endParaRPr lang="en-US" dirty="0"/>
          </a:p>
        </p:txBody>
      </p:sp>
      <p:sp>
        <p:nvSpPr>
          <p:cNvPr id="2" name="Rectangle 1"/>
          <p:cNvSpPr/>
          <p:nvPr/>
        </p:nvSpPr>
        <p:spPr>
          <a:xfrm>
            <a:off x="4549" y="6595857"/>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8477958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INTERNET SAFETY PLEDGE</a:t>
            </a:r>
            <a:endParaRPr lang="en-US" dirty="0"/>
          </a:p>
        </p:txBody>
      </p:sp>
      <p:sp>
        <p:nvSpPr>
          <p:cNvPr id="7" name="Rectangle 6"/>
          <p:cNvSpPr/>
          <p:nvPr/>
        </p:nvSpPr>
        <p:spPr>
          <a:xfrm>
            <a:off x="152400" y="2179499"/>
            <a:ext cx="8763000" cy="4708981"/>
          </a:xfrm>
          <a:prstGeom prst="rect">
            <a:avLst/>
          </a:prstGeom>
        </p:spPr>
        <p:txBody>
          <a:bodyPr wrap="square">
            <a:spAutoFit/>
          </a:bodyPr>
          <a:lstStyle/>
          <a:p>
            <a:endParaRPr lang="en-US" sz="3000" dirty="0" smtClean="0"/>
          </a:p>
          <a:p>
            <a:endParaRPr lang="en-US" sz="3000" b="1" dirty="0" smtClean="0"/>
          </a:p>
          <a:p>
            <a:endParaRPr lang="en-US" sz="3000" b="1" dirty="0" smtClean="0"/>
          </a:p>
          <a:p>
            <a:endParaRPr lang="en-US" sz="3000" b="1" dirty="0" smtClean="0"/>
          </a:p>
          <a:p>
            <a:r>
              <a:rPr lang="en-US" sz="3000" b="1" dirty="0" smtClean="0"/>
              <a:t>I promise to tell my parents if someone I don’t know tries to contact me over the Internet or asks me to tell them personal information.</a:t>
            </a:r>
          </a:p>
          <a:p>
            <a:endParaRPr lang="en-US" sz="3000" dirty="0" smtClean="0"/>
          </a:p>
          <a:p>
            <a:endParaRPr lang="en-US" sz="3000" dirty="0" smtClean="0"/>
          </a:p>
          <a:p>
            <a:endParaRPr lang="en-US" sz="3000" dirty="0"/>
          </a:p>
        </p:txBody>
      </p:sp>
      <p:pic>
        <p:nvPicPr>
          <p:cNvPr id="8" name="Picture 3" descr="C:\Documents and Settings\saurbaugh_m\Desktop\MC900060005.WMF"/>
          <p:cNvPicPr>
            <a:picLocks noChangeAspect="1" noChangeArrowheads="1"/>
          </p:cNvPicPr>
          <p:nvPr/>
        </p:nvPicPr>
        <p:blipFill>
          <a:blip r:embed="rId3" cstate="print"/>
          <a:srcRect/>
          <a:stretch>
            <a:fillRect/>
          </a:stretch>
        </p:blipFill>
        <p:spPr bwMode="auto">
          <a:xfrm>
            <a:off x="914400" y="1905000"/>
            <a:ext cx="1668463" cy="1800225"/>
          </a:xfrm>
          <a:prstGeom prst="rect">
            <a:avLst/>
          </a:prstGeom>
          <a:noFill/>
        </p:spPr>
      </p:pic>
      <p:sp>
        <p:nvSpPr>
          <p:cNvPr id="10" name="Slide Number Placeholder 9"/>
          <p:cNvSpPr>
            <a:spLocks noGrp="1"/>
          </p:cNvSpPr>
          <p:nvPr>
            <p:ph type="sldNum" sz="quarter" idx="12"/>
          </p:nvPr>
        </p:nvSpPr>
        <p:spPr/>
        <p:txBody>
          <a:bodyPr/>
          <a:lstStyle/>
          <a:p>
            <a:endParaRPr lang="en-US" dirty="0"/>
          </a:p>
        </p:txBody>
      </p:sp>
      <p:sp>
        <p:nvSpPr>
          <p:cNvPr id="2" name="Rectangle 1"/>
          <p:cNvSpPr/>
          <p:nvPr/>
        </p:nvSpPr>
        <p:spPr>
          <a:xfrm>
            <a:off x="0" y="6611779"/>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42517493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828800"/>
            <a:ext cx="8839200" cy="4782979"/>
          </a:xfrm>
        </p:spPr>
        <p:txBody>
          <a:bodyPr>
            <a:noAutofit/>
          </a:bodyPr>
          <a:lstStyle/>
          <a:p>
            <a:pPr marL="0" indent="0" algn="ctr">
              <a:buNone/>
            </a:pPr>
            <a:r>
              <a:rPr lang="en-US" sz="1600" b="1" i="1" dirty="0" smtClean="0"/>
              <a:t> </a:t>
            </a:r>
          </a:p>
          <a:p>
            <a:pPr marL="0" indent="0">
              <a:buNone/>
            </a:pPr>
            <a:endParaRPr lang="en-US" sz="1600" b="1" u="sng" dirty="0" smtClean="0"/>
          </a:p>
          <a:p>
            <a:pPr marL="0" indent="0">
              <a:buNone/>
            </a:pPr>
            <a:r>
              <a:rPr lang="en-US" sz="1600" b="1" u="sng" dirty="0" smtClean="0"/>
              <a:t>My </a:t>
            </a:r>
            <a:r>
              <a:rPr lang="en-US" sz="1600" b="1" u="sng" dirty="0"/>
              <a:t>Internet Safety Pledge</a:t>
            </a:r>
            <a:endParaRPr lang="en-US" sz="1600" dirty="0"/>
          </a:p>
          <a:p>
            <a:pPr marL="0" indent="0">
              <a:buNone/>
            </a:pPr>
            <a:r>
              <a:rPr lang="en-US" sz="1600" dirty="0"/>
              <a:t>I promise to never give out my personal information over the Internet unless my parents say I can.</a:t>
            </a:r>
          </a:p>
          <a:p>
            <a:pPr marL="0" indent="0">
              <a:buNone/>
            </a:pPr>
            <a:r>
              <a:rPr lang="en-US" sz="1600" dirty="0"/>
              <a:t> </a:t>
            </a:r>
          </a:p>
          <a:p>
            <a:pPr marL="0" indent="0">
              <a:buNone/>
            </a:pPr>
            <a:r>
              <a:rPr lang="en-US" sz="1600" dirty="0"/>
              <a:t>I promise to remember that people can pretend to be someone they are not over the Internet.</a:t>
            </a:r>
          </a:p>
          <a:p>
            <a:pPr marL="0" indent="0">
              <a:buNone/>
            </a:pPr>
            <a:r>
              <a:rPr lang="en-US" sz="1600" dirty="0"/>
              <a:t> </a:t>
            </a:r>
          </a:p>
          <a:p>
            <a:pPr marL="0" indent="0">
              <a:buNone/>
            </a:pPr>
            <a:r>
              <a:rPr lang="en-US" sz="1600" dirty="0"/>
              <a:t>I promise to tell my parents if someone I don’t know tries to contact me over the Internet or asks me to tell them personal information.</a:t>
            </a:r>
          </a:p>
          <a:p>
            <a:pPr marL="0" indent="0">
              <a:buNone/>
            </a:pPr>
            <a:r>
              <a:rPr lang="en-US" sz="1600" dirty="0"/>
              <a:t> </a:t>
            </a:r>
          </a:p>
          <a:p>
            <a:pPr marL="0" indent="0">
              <a:buNone/>
            </a:pPr>
            <a:r>
              <a:rPr lang="en-US" sz="1600" dirty="0"/>
              <a:t>_________________________________________</a:t>
            </a:r>
          </a:p>
          <a:p>
            <a:pPr marL="0" indent="0">
              <a:buNone/>
            </a:pPr>
            <a:r>
              <a:rPr lang="en-US" sz="1600" dirty="0"/>
              <a:t>(Student’s name)</a:t>
            </a:r>
          </a:p>
          <a:p>
            <a:pPr marL="0" indent="0">
              <a:buNone/>
            </a:pPr>
            <a:r>
              <a:rPr lang="en-US" sz="1600" dirty="0"/>
              <a:t> </a:t>
            </a:r>
          </a:p>
          <a:p>
            <a:pPr marL="0" indent="0">
              <a:buNone/>
            </a:pPr>
            <a:r>
              <a:rPr lang="en-US" sz="1600" dirty="0"/>
              <a:t>__________________________________________</a:t>
            </a:r>
          </a:p>
          <a:p>
            <a:pPr marL="0" indent="0">
              <a:buNone/>
            </a:pPr>
            <a:r>
              <a:rPr lang="en-US" sz="1600" dirty="0"/>
              <a:t>(Parent/Guardian Signature)</a:t>
            </a:r>
            <a:endParaRPr lang="en-US" sz="1600" dirty="0" smtClean="0"/>
          </a:p>
          <a:p>
            <a:pPr marL="0" indent="0">
              <a:buNone/>
            </a:pPr>
            <a:endParaRPr lang="en-US" sz="1600" dirty="0" smtClean="0"/>
          </a:p>
        </p:txBody>
      </p:sp>
      <p:sp>
        <p:nvSpPr>
          <p:cNvPr id="6" name="Title 5"/>
          <p:cNvSpPr>
            <a:spLocks noGrp="1"/>
          </p:cNvSpPr>
          <p:nvPr>
            <p:ph type="title"/>
          </p:nvPr>
        </p:nvSpPr>
        <p:spPr/>
        <p:txBody>
          <a:bodyPr/>
          <a:lstStyle/>
          <a:p>
            <a:r>
              <a:rPr lang="en-US" dirty="0" smtClean="0"/>
              <a:t>INTERNET SAFETY PLEDGE</a:t>
            </a:r>
            <a:endParaRPr lang="en-US" dirty="0"/>
          </a:p>
        </p:txBody>
      </p:sp>
      <p:sp>
        <p:nvSpPr>
          <p:cNvPr id="10" name="Slide Number Placeholder 9"/>
          <p:cNvSpPr>
            <a:spLocks noGrp="1"/>
          </p:cNvSpPr>
          <p:nvPr>
            <p:ph type="sldNum" sz="quarter" idx="12"/>
          </p:nvPr>
        </p:nvSpPr>
        <p:spPr/>
        <p:txBody>
          <a:bodyPr/>
          <a:lstStyle/>
          <a:p>
            <a:endParaRPr lang="en-US" dirty="0"/>
          </a:p>
        </p:txBody>
      </p:sp>
      <p:sp>
        <p:nvSpPr>
          <p:cNvPr id="2" name="Rectangle 1"/>
          <p:cNvSpPr/>
          <p:nvPr/>
        </p:nvSpPr>
        <p:spPr>
          <a:xfrm>
            <a:off x="0" y="6611779"/>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32607247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LEARN MORE</a:t>
            </a:r>
            <a:endParaRPr lang="en-US" dirty="0"/>
          </a:p>
        </p:txBody>
      </p:sp>
      <p:sp>
        <p:nvSpPr>
          <p:cNvPr id="2" name="Rectangle 1"/>
          <p:cNvSpPr/>
          <p:nvPr/>
        </p:nvSpPr>
        <p:spPr>
          <a:xfrm>
            <a:off x="381000" y="2743200"/>
            <a:ext cx="8627660" cy="3416320"/>
          </a:xfrm>
          <a:prstGeom prst="rect">
            <a:avLst/>
          </a:prstGeom>
        </p:spPr>
        <p:txBody>
          <a:bodyPr wrap="square">
            <a:spAutoFit/>
          </a:bodyPr>
          <a:lstStyle/>
          <a:p>
            <a:endParaRPr lang="en-US" dirty="0"/>
          </a:p>
          <a:p>
            <a:r>
              <a:rPr lang="en-US" u="sng" dirty="0" smtClean="0">
                <a:hlinkClick r:id="rId3"/>
              </a:rPr>
              <a:t>www.staysafeonline.org</a:t>
            </a:r>
            <a:endParaRPr lang="en-US" u="sng" dirty="0" smtClean="0"/>
          </a:p>
          <a:p>
            <a:r>
              <a:rPr lang="en-US" dirty="0" smtClean="0">
                <a:hlinkClick r:id="rId4"/>
              </a:rPr>
              <a:t>www.stopbullying.gov</a:t>
            </a:r>
            <a:endParaRPr lang="en-US" dirty="0"/>
          </a:p>
          <a:p>
            <a:endParaRPr lang="en-US" dirty="0" smtClean="0"/>
          </a:p>
          <a:p>
            <a:endParaRPr lang="en-US" dirty="0"/>
          </a:p>
          <a:p>
            <a:r>
              <a:rPr lang="en-US" u="sng" dirty="0">
                <a:hlinkClick r:id="rId5"/>
              </a:rPr>
              <a:t>www.secunia.com</a:t>
            </a:r>
            <a:r>
              <a:rPr lang="en-US" dirty="0"/>
              <a:t> </a:t>
            </a:r>
            <a:r>
              <a:rPr lang="en-US" dirty="0" smtClean="0"/>
              <a:t>(helps keep programs updated)</a:t>
            </a:r>
          </a:p>
          <a:p>
            <a:r>
              <a:rPr lang="en-US" u="sng" dirty="0">
                <a:hlinkClick r:id="rId6"/>
              </a:rPr>
              <a:t>http://www.opendns.com/start/</a:t>
            </a:r>
            <a:r>
              <a:rPr lang="en-US" dirty="0"/>
              <a:t> (free Internet filtering software for multiple PCs in the home)</a:t>
            </a:r>
          </a:p>
          <a:p>
            <a:r>
              <a:rPr lang="en-US" u="sng" dirty="0">
                <a:hlinkClick r:id="rId7"/>
              </a:rPr>
              <a:t>http://www.microsoft.com/en-us/security_essentials/default.aspx</a:t>
            </a:r>
            <a:r>
              <a:rPr lang="en-US" dirty="0"/>
              <a:t> (free antivirus software)</a:t>
            </a:r>
          </a:p>
          <a:p>
            <a:endParaRPr lang="en-US" dirty="0"/>
          </a:p>
          <a:p>
            <a:endParaRPr lang="en-US" dirty="0"/>
          </a:p>
        </p:txBody>
      </p:sp>
    </p:spTree>
    <p:extLst>
      <p:ext uri="{BB962C8B-B14F-4D97-AF65-F5344CB8AC3E}">
        <p14:creationId xmlns:p14="http://schemas.microsoft.com/office/powerpoint/2010/main" val="38254290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normAutofit/>
          </a:bodyPr>
          <a:lstStyle/>
          <a:p>
            <a:r>
              <a:rPr lang="en-US" cap="all" dirty="0" smtClean="0"/>
              <a:t>Computer &amp; Internet Safety</a:t>
            </a:r>
            <a:endParaRPr lang="en-US" dirty="0"/>
          </a:p>
        </p:txBody>
      </p:sp>
      <p:sp>
        <p:nvSpPr>
          <p:cNvPr id="7" name="Rectangle 6"/>
          <p:cNvSpPr/>
          <p:nvPr/>
        </p:nvSpPr>
        <p:spPr>
          <a:xfrm>
            <a:off x="457200" y="2590800"/>
            <a:ext cx="8458200" cy="2492990"/>
          </a:xfrm>
          <a:prstGeom prst="rect">
            <a:avLst/>
          </a:prstGeom>
        </p:spPr>
        <p:txBody>
          <a:bodyPr wrap="square">
            <a:spAutoFit/>
          </a:bodyPr>
          <a:lstStyle/>
          <a:p>
            <a:endParaRPr lang="en-US" dirty="0" smtClean="0"/>
          </a:p>
          <a:p>
            <a:endParaRPr lang="en-US" sz="2800" b="1" dirty="0" smtClean="0"/>
          </a:p>
          <a:p>
            <a:endParaRPr lang="en-US" sz="2800" b="1" dirty="0" smtClean="0"/>
          </a:p>
          <a:p>
            <a:endParaRPr lang="en-US" sz="2800" b="1" dirty="0" smtClean="0"/>
          </a:p>
          <a:p>
            <a:endParaRPr lang="en-US" dirty="0" smtClean="0"/>
          </a:p>
          <a:p>
            <a:endParaRPr lang="en-US" dirty="0" smtClean="0"/>
          </a:p>
          <a:p>
            <a:endParaRPr lang="en-US" dirty="0"/>
          </a:p>
        </p:txBody>
      </p:sp>
      <p:sp>
        <p:nvSpPr>
          <p:cNvPr id="9" name="TextBox 8"/>
          <p:cNvSpPr txBox="1"/>
          <p:nvPr/>
        </p:nvSpPr>
        <p:spPr>
          <a:xfrm>
            <a:off x="678306" y="3276600"/>
            <a:ext cx="7888699" cy="1015663"/>
          </a:xfrm>
          <a:prstGeom prst="rect">
            <a:avLst/>
          </a:prstGeom>
          <a:noFill/>
        </p:spPr>
        <p:txBody>
          <a:bodyPr wrap="none" rtlCol="0">
            <a:spAutoFit/>
          </a:bodyPr>
          <a:lstStyle/>
          <a:p>
            <a:pPr algn="ctr"/>
            <a:r>
              <a:rPr lang="en-US" sz="6000" dirty="0" smtClean="0"/>
              <a:t>THANK YOU &amp; BE SAFE!</a:t>
            </a:r>
            <a:endParaRPr lang="en-US" sz="6000" dirty="0"/>
          </a:p>
        </p:txBody>
      </p:sp>
      <p:sp>
        <p:nvSpPr>
          <p:cNvPr id="11" name="Slide Number Placeholder 10"/>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4058702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Family\Downloads\MC9004338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4605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4500" dirty="0" smtClean="0"/>
              <a:t>COMPUTING DEVICES</a:t>
            </a:r>
            <a:endParaRPr lang="en-US" sz="4500" dirty="0"/>
          </a:p>
        </p:txBody>
      </p:sp>
      <p:pic>
        <p:nvPicPr>
          <p:cNvPr id="1027" name="Picture 3" descr="C:\Users\Family\Downloads\MC90044132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295289"/>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Family\Downloads\MC9004338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376" y="2057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amily\Downloads\MC900432646.PNG"/>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078217"/>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amily\Downloads\MC90043979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18288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Family\Downloads\MC900358849.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3013868"/>
            <a:ext cx="1809750" cy="105886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Family\Downloads\MC90043263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0950" y="2057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58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500" dirty="0" smtClean="0"/>
              <a:t>WHO LIKES TO USE COMPUTERS?</a:t>
            </a:r>
            <a:endParaRPr lang="en-US" sz="4500" dirty="0"/>
          </a:p>
        </p:txBody>
      </p:sp>
      <p:pic>
        <p:nvPicPr>
          <p:cNvPr id="1027" name="Picture 3" descr="C:\Users\Family\Downloads\MC9004413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8288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amily\Downloads\MC9004413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6851" y="2732965"/>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872067" y="4800599"/>
            <a:ext cx="7408333" cy="1325563"/>
          </a:xfrm>
        </p:spPr>
        <p:txBody>
          <a:bodyPr/>
          <a:lstStyle/>
          <a:p>
            <a:endParaRPr lang="en-US" dirty="0"/>
          </a:p>
        </p:txBody>
      </p:sp>
    </p:spTree>
    <p:extLst>
      <p:ext uri="{BB962C8B-B14F-4D97-AF65-F5344CB8AC3E}">
        <p14:creationId xmlns:p14="http://schemas.microsoft.com/office/powerpoint/2010/main" val="3791712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WHERE ARE COMPUTERS?</a:t>
            </a:r>
            <a:endParaRPr lang="en-US" sz="4500" dirty="0"/>
          </a:p>
        </p:txBody>
      </p:sp>
      <p:pic>
        <p:nvPicPr>
          <p:cNvPr id="2" name="Picture 2" descr="C:\Users\Family\Downloads\MC900094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382" y="1752600"/>
            <a:ext cx="1828800" cy="18325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Family\Downloads\MC90012854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1018" y="2590835"/>
            <a:ext cx="2336007" cy="14089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Family\Downloads\MC90005679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855310"/>
            <a:ext cx="2369153" cy="16216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amily\Downloads\MC9004387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343400"/>
            <a:ext cx="1746250" cy="222812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872067" y="2675467"/>
            <a:ext cx="7408333" cy="1058333"/>
          </a:xfrm>
        </p:spPr>
        <p:txBody>
          <a:bodyPr/>
          <a:lstStyle/>
          <a:p>
            <a:endParaRPr lang="en-US" dirty="0"/>
          </a:p>
        </p:txBody>
      </p:sp>
      <p:pic>
        <p:nvPicPr>
          <p:cNvPr id="2052" name="Picture 4" descr="C:\Users\Family\Downloads\MC900070818.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3275806"/>
            <a:ext cx="3135362" cy="213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072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WHAT IS THE INTERNET?</a:t>
            </a:r>
            <a:endParaRPr lang="en-US" sz="4500" dirty="0"/>
          </a:p>
        </p:txBody>
      </p:sp>
      <p:pic>
        <p:nvPicPr>
          <p:cNvPr id="5122" name="Picture 2" descr="C:\Users\Family\Downloads\MP9003872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200400"/>
            <a:ext cx="3657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Family\Downloads\MC900368356.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19842316">
            <a:off x="1108388" y="2018261"/>
            <a:ext cx="1809598" cy="15773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Family\Downloads\MM900254444.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64068">
            <a:off x="6674709" y="5015015"/>
            <a:ext cx="1766602" cy="130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759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10600" cy="1252728"/>
          </a:xfrm>
        </p:spPr>
        <p:txBody>
          <a:bodyPr>
            <a:noAutofit/>
          </a:bodyPr>
          <a:lstStyle/>
          <a:p>
            <a:r>
              <a:rPr lang="en-US" sz="3600" dirty="0" smtClean="0"/>
              <a:t>WHAT CAN YOU DO ON THE INTERNET?</a:t>
            </a:r>
            <a:endParaRPr lang="en-US" sz="3600" dirty="0"/>
          </a:p>
        </p:txBody>
      </p:sp>
      <p:pic>
        <p:nvPicPr>
          <p:cNvPr id="1026" name="Picture 2" descr="C:\Users\Family\Downloads\MC900189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819400"/>
            <a:ext cx="2199062" cy="172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amily\Downloads\MC90033631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1" y="5017424"/>
            <a:ext cx="2113562" cy="1602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amily\Downloads\MC900287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0317" y="4343401"/>
            <a:ext cx="1971467" cy="202818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Family\Downloads\MC90004827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99953"/>
            <a:ext cx="176371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Family\Downloads\MC900432548.PN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819400"/>
            <a:ext cx="1280163" cy="1152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Family\Downloads\MC90037106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5215" y="4701533"/>
            <a:ext cx="1898650" cy="16700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Family\Downloads\MC90043253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1785" y="2538484"/>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439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62200"/>
            <a:ext cx="8763000" cy="3763963"/>
          </a:xfrm>
        </p:spPr>
        <p:txBody>
          <a:bodyPr/>
          <a:lstStyle/>
          <a:p>
            <a:pPr marL="0" indent="0">
              <a:buNone/>
            </a:pPr>
            <a:r>
              <a:rPr lang="en-US" sz="3300" dirty="0" smtClean="0"/>
              <a:t> Do any of you have special Internet safety rules?</a:t>
            </a:r>
          </a:p>
          <a:p>
            <a:pPr marL="0" indent="0">
              <a:buNone/>
            </a:pPr>
            <a:endParaRPr lang="en-US" dirty="0" smtClean="0"/>
          </a:p>
        </p:txBody>
      </p:sp>
      <p:sp>
        <p:nvSpPr>
          <p:cNvPr id="3" name="Title 2"/>
          <p:cNvSpPr>
            <a:spLocks noGrp="1"/>
          </p:cNvSpPr>
          <p:nvPr>
            <p:ph type="title"/>
          </p:nvPr>
        </p:nvSpPr>
        <p:spPr/>
        <p:txBody>
          <a:bodyPr>
            <a:normAutofit/>
          </a:bodyPr>
          <a:lstStyle/>
          <a:p>
            <a:r>
              <a:rPr lang="en-US" sz="4500" dirty="0" smtClean="0"/>
              <a:t>INTERNET SAFETY</a:t>
            </a:r>
            <a:endParaRPr lang="en-US" sz="4500" dirty="0"/>
          </a:p>
        </p:txBody>
      </p:sp>
      <p:pic>
        <p:nvPicPr>
          <p:cNvPr id="2051" name="Picture 3" descr="C:\Users\Family\Downloads\MC90029780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858070"/>
            <a:ext cx="3591997" cy="384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7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8000" dirty="0" smtClean="0"/>
              <a:t>3</a:t>
            </a:r>
            <a:r>
              <a:rPr lang="en-US" sz="4500" dirty="0" smtClean="0"/>
              <a:t> </a:t>
            </a:r>
            <a:r>
              <a:rPr lang="en-US" sz="5000" dirty="0" smtClean="0"/>
              <a:t>BASIC THREATS</a:t>
            </a:r>
            <a:endParaRPr lang="en-US" sz="5000" dirty="0"/>
          </a:p>
        </p:txBody>
      </p:sp>
      <p:pic>
        <p:nvPicPr>
          <p:cNvPr id="9" name="Picture 3" descr="C:\Users\Family\Downloads\MC90043243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757" y="2046490"/>
            <a:ext cx="1266948" cy="15158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95076" y="2433852"/>
            <a:ext cx="6248400" cy="3647152"/>
          </a:xfrm>
          <a:prstGeom prst="rect">
            <a:avLst/>
          </a:prstGeom>
          <a:noFill/>
        </p:spPr>
        <p:txBody>
          <a:bodyPr wrap="square" rtlCol="0">
            <a:spAutoFit/>
          </a:bodyPr>
          <a:lstStyle/>
          <a:p>
            <a:pPr algn="ctr"/>
            <a:r>
              <a:rPr lang="en-US" sz="3300" dirty="0" smtClean="0"/>
              <a:t>STRANGERS</a:t>
            </a:r>
          </a:p>
          <a:p>
            <a:pPr algn="ctr"/>
            <a:endParaRPr lang="en-US" sz="3300" dirty="0"/>
          </a:p>
          <a:p>
            <a:pPr algn="ctr"/>
            <a:endParaRPr lang="en-US" sz="3300" dirty="0" smtClean="0"/>
          </a:p>
          <a:p>
            <a:pPr algn="ctr"/>
            <a:r>
              <a:rPr lang="en-US" sz="3300" dirty="0" smtClean="0"/>
              <a:t>FRIENDS</a:t>
            </a:r>
          </a:p>
          <a:p>
            <a:pPr algn="ctr"/>
            <a:endParaRPr lang="en-US" sz="3300" dirty="0"/>
          </a:p>
          <a:p>
            <a:pPr algn="ctr"/>
            <a:endParaRPr lang="en-US" sz="3300" dirty="0" smtClean="0"/>
          </a:p>
          <a:p>
            <a:pPr algn="ctr"/>
            <a:r>
              <a:rPr lang="en-US" sz="3300" dirty="0" smtClean="0"/>
              <a:t>YOURSELF</a:t>
            </a:r>
            <a:endParaRPr lang="en-US" sz="3300" dirty="0"/>
          </a:p>
        </p:txBody>
      </p:sp>
      <p:pic>
        <p:nvPicPr>
          <p:cNvPr id="1026" name="Picture 2" descr="C:\Users\Family\Downloads\MC90044570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7839" y="3562300"/>
            <a:ext cx="1514475" cy="13902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amily\Downloads\MC90004852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3757" y="5098328"/>
            <a:ext cx="1403344" cy="167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693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3390</Words>
  <Application>Microsoft Macintosh PowerPoint</Application>
  <PresentationFormat>On-screen Show (4:3)</PresentationFormat>
  <Paragraphs>179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Waveform</vt:lpstr>
      <vt:lpstr>Computer &amp; Internet Safety</vt:lpstr>
      <vt:lpstr>SAFETY GUIDE</vt:lpstr>
      <vt:lpstr>COMPUTING DEVICES</vt:lpstr>
      <vt:lpstr>WHO LIKES TO USE COMPUTERS?</vt:lpstr>
      <vt:lpstr>WHERE ARE COMPUTERS?</vt:lpstr>
      <vt:lpstr>WHAT IS THE INTERNET?</vt:lpstr>
      <vt:lpstr>WHAT CAN YOU DO ON THE INTERNET?</vt:lpstr>
      <vt:lpstr>INTERNET SAFETY</vt:lpstr>
      <vt:lpstr>3 BASIC THREATS</vt:lpstr>
      <vt:lpstr>STRANGERS ONLINE</vt:lpstr>
      <vt:lpstr>STRANGER DANGER</vt:lpstr>
      <vt:lpstr>DON’T TALK TO STRANGERS</vt:lpstr>
      <vt:lpstr>STRANGERS WANT YOUR INFO</vt:lpstr>
      <vt:lpstr>DON’T SHARE PERSONAL INFO</vt:lpstr>
      <vt:lpstr>WHAT SHOULD YOU DO?</vt:lpstr>
      <vt:lpstr>THE 3 W’S</vt:lpstr>
      <vt:lpstr>FRIENDS &amp; CYBERBULLYING</vt:lpstr>
      <vt:lpstr>FRIENDS &amp; CYBERBULLYING</vt:lpstr>
      <vt:lpstr>FRIENDS &amp; CYBERBULLYING</vt:lpstr>
      <vt:lpstr>WHAT SHOULD YOU DO?</vt:lpstr>
      <vt:lpstr>THREATENING YOURSELF</vt:lpstr>
      <vt:lpstr>THREATENING YOURSELF</vt:lpstr>
      <vt:lpstr>THREATENING YOURSELF</vt:lpstr>
      <vt:lpstr>INTERNET SAFETY PLEDGE</vt:lpstr>
      <vt:lpstr>INTERNET SAFETY PLEDGE</vt:lpstr>
      <vt:lpstr>INTERNET SAFETY PLEDGE</vt:lpstr>
      <vt:lpstr>INTERNET SAFETY PLEDGE</vt:lpstr>
      <vt:lpstr>LEARN MORE</vt:lpstr>
      <vt:lpstr>Computer &amp; Internet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2011-06-29T03:21:36Z</dcterms:created>
  <dcterms:modified xsi:type="dcterms:W3CDTF">2014-08-27T22:55:23Z</dcterms:modified>
  <cp:contentStatus/>
</cp:coreProperties>
</file>